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57" r:id="rId4"/>
    <p:sldId id="258" r:id="rId5"/>
    <p:sldId id="260" r:id="rId6"/>
    <p:sldId id="261" r:id="rId7"/>
    <p:sldId id="262" r:id="rId8"/>
    <p:sldId id="289" r:id="rId9"/>
    <p:sldId id="280" r:id="rId10"/>
    <p:sldId id="284" r:id="rId11"/>
    <p:sldId id="285" r:id="rId12"/>
    <p:sldId id="281" r:id="rId13"/>
    <p:sldId id="286" r:id="rId14"/>
    <p:sldId id="287" r:id="rId15"/>
    <p:sldId id="288" r:id="rId16"/>
    <p:sldId id="266" r:id="rId17"/>
    <p:sldId id="311" r:id="rId18"/>
    <p:sldId id="312" r:id="rId19"/>
    <p:sldId id="313" r:id="rId20"/>
    <p:sldId id="263" r:id="rId21"/>
    <p:sldId id="290" r:id="rId22"/>
    <p:sldId id="291" r:id="rId23"/>
    <p:sldId id="300" r:id="rId24"/>
    <p:sldId id="265" r:id="rId25"/>
    <p:sldId id="314" r:id="rId26"/>
    <p:sldId id="315" r:id="rId27"/>
    <p:sldId id="316" r:id="rId28"/>
    <p:sldId id="317" r:id="rId29"/>
    <p:sldId id="267" r:id="rId30"/>
    <p:sldId id="268" r:id="rId31"/>
    <p:sldId id="269" r:id="rId32"/>
    <p:sldId id="318" r:id="rId33"/>
    <p:sldId id="319" r:id="rId34"/>
    <p:sldId id="293" r:id="rId35"/>
    <p:sldId id="294" r:id="rId36"/>
    <p:sldId id="295" r:id="rId37"/>
    <p:sldId id="296" r:id="rId38"/>
    <p:sldId id="292" r:id="rId39"/>
    <p:sldId id="309" r:id="rId40"/>
    <p:sldId id="310" r:id="rId41"/>
    <p:sldId id="297" r:id="rId42"/>
    <p:sldId id="298" r:id="rId43"/>
    <p:sldId id="299" r:id="rId44"/>
    <p:sldId id="279" r:id="rId45"/>
    <p:sldId id="301" r:id="rId46"/>
    <p:sldId id="302" r:id="rId47"/>
    <p:sldId id="303" r:id="rId48"/>
    <p:sldId id="304" r:id="rId49"/>
    <p:sldId id="320" r:id="rId50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>
        <p:scale>
          <a:sx n="66" d="100"/>
          <a:sy n="66" d="100"/>
        </p:scale>
        <p:origin x="900" y="2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7A8A8B-F30B-420C-9C79-45D93090CB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ED8914-D96D-4E38-92D0-AA62D3D68C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114B7F-B398-4F95-9B16-590FD45796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095FE-8F8F-43EC-BC43-CDDBC559E3E1}" type="datetimeFigureOut">
              <a:rPr lang="pt-BR" smtClean="0"/>
              <a:t>11/11/2024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4781CC-C878-4492-BF51-39A6D706A6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53C040-3068-45EE-8106-315C76C846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2DAA6-DA65-4CBD-A7B2-AAF364FE23CE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922128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D71D6-BD9D-4C20-979A-52CB73F2F9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A1895BB-EF95-4CD1-8DAC-A18B02326D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B12CE3-4ABC-4DE7-9C69-E6026E8BA5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095FE-8F8F-43EC-BC43-CDDBC559E3E1}" type="datetimeFigureOut">
              <a:rPr lang="pt-BR" smtClean="0"/>
              <a:t>11/11/2024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6DDA20-8D6A-4401-BCC9-7BCFF070B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94F9E2-4DC0-4C2A-9C86-4E6F100577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2DAA6-DA65-4CBD-A7B2-AAF364FE23CE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365822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4ED64C8-C365-4328-9117-BA7C3166DD2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3096F1B-260F-4B97-92FC-6E4110DC77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79C123-B555-4ACF-BB26-F0E4C20EC6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095FE-8F8F-43EC-BC43-CDDBC559E3E1}" type="datetimeFigureOut">
              <a:rPr lang="pt-BR" smtClean="0"/>
              <a:t>11/11/2024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416CCA-3C33-44E4-9223-282F34EF8E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0387E2-BF73-457B-839E-61DD0E678D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2DAA6-DA65-4CBD-A7B2-AAF364FE23CE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411257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C1636B-64F4-4C1E-A74F-80ECBA2F3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77E8F8-35B6-4DEE-B3B4-944C2A9691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FD1994-7143-4CAD-8520-A33297DB69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095FE-8F8F-43EC-BC43-CDDBC559E3E1}" type="datetimeFigureOut">
              <a:rPr lang="pt-BR" smtClean="0"/>
              <a:t>11/11/2024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A9C9A9-4B4C-4E43-94A3-2A4D4B07CE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0FBF8F-9C86-4DFD-8BCA-0532C99669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2DAA6-DA65-4CBD-A7B2-AAF364FE23CE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635765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102B7-CBEB-4895-BB8E-9ABCDAF52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B48981-523E-42E3-96BD-C766CC39F4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706320-F98C-48B7-84D1-A547553A5D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095FE-8F8F-43EC-BC43-CDDBC559E3E1}" type="datetimeFigureOut">
              <a:rPr lang="pt-BR" smtClean="0"/>
              <a:t>11/11/2024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EA8821-7356-430F-84A2-A438856952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542B20-532B-4978-84C8-0DA712F4FF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2DAA6-DA65-4CBD-A7B2-AAF364FE23CE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093380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AF1F79-764A-4112-A397-D874AC9D6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23C2C2-E8A1-4DB0-90F8-AA7833ED81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89DEFB-F173-4B3A-81B8-1CB7949732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9732B3-CBB3-47E6-9460-14EEC01204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095FE-8F8F-43EC-BC43-CDDBC559E3E1}" type="datetimeFigureOut">
              <a:rPr lang="pt-BR" smtClean="0"/>
              <a:t>11/11/2024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F8AB5D-1436-4101-B480-FFFF6FE876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F0F188-12EB-40F5-BA30-5559C2C05C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2DAA6-DA65-4CBD-A7B2-AAF364FE23CE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253360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4E115-54E6-421E-BAF6-0802554385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60689D-8F50-4C8C-8AB5-D1DDF4DF2A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615BF9-A238-48DC-BFBB-E8841EB9A2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4D2AECE-98AB-4922-AC72-460802C996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C6AEED7-A1B6-4D36-8463-00B160AB07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6A69A43-3BB0-45A0-87B6-3494EEE7F4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095FE-8F8F-43EC-BC43-CDDBC559E3E1}" type="datetimeFigureOut">
              <a:rPr lang="pt-BR" smtClean="0"/>
              <a:t>11/11/2024</a:t>
            </a:fld>
            <a:endParaRPr lang="pt-B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D03C8D0-21BC-497A-8C8D-238BD8598E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7251E58-0CCE-4E62-817E-261871FA78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2DAA6-DA65-4CBD-A7B2-AAF364FE23CE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599982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EC351-F6B0-4F17-97F0-5EB30DC4B3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853E1DB-182D-4E84-9CB8-AA1C0450AF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095FE-8F8F-43EC-BC43-CDDBC559E3E1}" type="datetimeFigureOut">
              <a:rPr lang="pt-BR" smtClean="0"/>
              <a:t>11/11/2024</a:t>
            </a:fld>
            <a:endParaRPr lang="pt-B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FF8A78-12DC-4571-8221-E302391A09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BF302-73A6-4308-BFD4-9522A96BFF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2DAA6-DA65-4CBD-A7B2-AAF364FE23CE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674362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4E1C019-097D-4A76-93B6-3916604B7B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095FE-8F8F-43EC-BC43-CDDBC559E3E1}" type="datetimeFigureOut">
              <a:rPr lang="pt-BR" smtClean="0"/>
              <a:t>11/11/2024</a:t>
            </a:fld>
            <a:endParaRPr lang="pt-B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30F32DA-6D0C-4963-B565-FE05E0E6AA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062006-A7ED-4E2C-83AF-2D0A7A8133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2DAA6-DA65-4CBD-A7B2-AAF364FE23CE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417577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2DE450-11F9-4B7D-B123-8745B13B89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14AC8E-0C91-4BC5-9419-EE8D4495C4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F9BC2A-A4EC-441D-93B4-7995CC958B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878325-0A65-4E0C-B3D0-7448E90EDD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095FE-8F8F-43EC-BC43-CDDBC559E3E1}" type="datetimeFigureOut">
              <a:rPr lang="pt-BR" smtClean="0"/>
              <a:t>11/11/2024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2856FA-C8FE-4E85-BC34-9415A25E22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A7EDD2-938E-49DE-AAA3-C678876D52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2DAA6-DA65-4CBD-A7B2-AAF364FE23CE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295229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4CD1E-582B-4844-A2A6-D7B717242B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2BA0E73-9B6F-4A35-BB8D-0CE09DEDE8A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9CFF29-D768-46E3-81F1-53564A32AD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F9A066-8FA7-40E8-AA86-242192BB7F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095FE-8F8F-43EC-BC43-CDDBC559E3E1}" type="datetimeFigureOut">
              <a:rPr lang="pt-BR" smtClean="0"/>
              <a:t>11/11/2024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1D2054-DCC7-45D7-AB9C-F4F0717734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555BC2-9BD7-4BBC-B259-B51A33B73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2DAA6-DA65-4CBD-A7B2-AAF364FE23CE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865393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D38B6DB-DBA5-4FF1-9B19-D768A1B610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98FB66-DA7D-4D2C-BC7B-E3AF548F49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EDD950-4160-4EA6-9C96-54243C835F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9095FE-8F8F-43EC-BC43-CDDBC559E3E1}" type="datetimeFigureOut">
              <a:rPr lang="pt-BR" smtClean="0"/>
              <a:t>11/11/2024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7F7DDC-7E82-43D0-9B07-7AED75EDD5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653FA4-EABF-48B8-99FB-6FF61227A8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92DAA6-DA65-4CBD-A7B2-AAF364FE23CE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283762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5.jpeg"/><Relationship Id="rId7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sv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jpeg"/><Relationship Id="rId4" Type="http://schemas.openxmlformats.org/officeDocument/2006/relationships/image" Target="../media/image17.jpeg"/><Relationship Id="rId9" Type="http://schemas.openxmlformats.org/officeDocument/2006/relationships/image" Target="../media/image22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8.png"/><Relationship Id="rId7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jpeg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jpeg"/><Relationship Id="rId5" Type="http://schemas.openxmlformats.org/officeDocument/2006/relationships/image" Target="../media/image34.jpeg"/><Relationship Id="rId4" Type="http://schemas.openxmlformats.org/officeDocument/2006/relationships/image" Target="../media/image29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jpeg"/><Relationship Id="rId4" Type="http://schemas.openxmlformats.org/officeDocument/2006/relationships/image" Target="../media/image21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1.jpeg"/><Relationship Id="rId4" Type="http://schemas.openxmlformats.org/officeDocument/2006/relationships/image" Target="../media/image21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jpeg"/><Relationship Id="rId4" Type="http://schemas.openxmlformats.org/officeDocument/2006/relationships/image" Target="../media/image21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8.png"/><Relationship Id="rId4" Type="http://schemas.openxmlformats.org/officeDocument/2006/relationships/image" Target="../media/image47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jpeg"/><Relationship Id="rId3" Type="http://schemas.openxmlformats.org/officeDocument/2006/relationships/image" Target="../media/image49.png"/><Relationship Id="rId7" Type="http://schemas.openxmlformats.org/officeDocument/2006/relationships/image" Target="../media/image5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jpeg"/><Relationship Id="rId5" Type="http://schemas.openxmlformats.org/officeDocument/2006/relationships/image" Target="../media/image51.svg"/><Relationship Id="rId4" Type="http://schemas.openxmlformats.org/officeDocument/2006/relationships/image" Target="../media/image5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7.png"/><Relationship Id="rId4" Type="http://schemas.openxmlformats.org/officeDocument/2006/relationships/image" Target="../media/image56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sv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svg"/><Relationship Id="rId5" Type="http://schemas.openxmlformats.org/officeDocument/2006/relationships/image" Target="../media/image63.png"/><Relationship Id="rId4" Type="http://schemas.openxmlformats.org/officeDocument/2006/relationships/image" Target="../media/image62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sv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4.svg"/><Relationship Id="rId4" Type="http://schemas.openxmlformats.org/officeDocument/2006/relationships/image" Target="../media/image6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64.sv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6.png"/><Relationship Id="rId4" Type="http://schemas.openxmlformats.org/officeDocument/2006/relationships/image" Target="../media/image66.sv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9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3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6.svg"/><Relationship Id="rId4" Type="http://schemas.openxmlformats.org/officeDocument/2006/relationships/image" Target="../media/image8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7.png"/><Relationship Id="rId4" Type="http://schemas.openxmlformats.org/officeDocument/2006/relationships/image" Target="../media/image86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8.png"/><Relationship Id="rId4" Type="http://schemas.openxmlformats.org/officeDocument/2006/relationships/image" Target="../media/image86.sv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eg"/><Relationship Id="rId7" Type="http://schemas.openxmlformats.org/officeDocument/2006/relationships/image" Target="../media/image93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2.png"/><Relationship Id="rId5" Type="http://schemas.openxmlformats.org/officeDocument/2006/relationships/image" Target="../media/image91.svg"/><Relationship Id="rId4" Type="http://schemas.openxmlformats.org/officeDocument/2006/relationships/image" Target="../media/image9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4.jpeg"/><Relationship Id="rId4" Type="http://schemas.openxmlformats.org/officeDocument/2006/relationships/image" Target="../media/image91.sv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95.png"/><Relationship Id="rId7" Type="http://schemas.openxmlformats.org/officeDocument/2006/relationships/image" Target="../media/image99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8.png"/><Relationship Id="rId5" Type="http://schemas.openxmlformats.org/officeDocument/2006/relationships/image" Target="../media/image97.jpeg"/><Relationship Id="rId4" Type="http://schemas.openxmlformats.org/officeDocument/2006/relationships/image" Target="../media/image96.svg"/><Relationship Id="rId9" Type="http://schemas.openxmlformats.org/officeDocument/2006/relationships/image" Target="../media/image101.sv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4.svg"/><Relationship Id="rId4" Type="http://schemas.openxmlformats.org/officeDocument/2006/relationships/image" Target="../media/image10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5.png"/><Relationship Id="rId4" Type="http://schemas.openxmlformats.org/officeDocument/2006/relationships/image" Target="../media/image104.sv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6.png"/><Relationship Id="rId4" Type="http://schemas.openxmlformats.org/officeDocument/2006/relationships/image" Target="../media/image104.sv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svg"/><Relationship Id="rId3" Type="http://schemas.openxmlformats.org/officeDocument/2006/relationships/image" Target="../media/image103.png"/><Relationship Id="rId7" Type="http://schemas.openxmlformats.org/officeDocument/2006/relationships/image" Target="../media/image85.png"/><Relationship Id="rId12" Type="http://schemas.openxmlformats.org/officeDocument/2006/relationships/image" Target="../media/image108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svg"/><Relationship Id="rId11" Type="http://schemas.openxmlformats.org/officeDocument/2006/relationships/image" Target="../media/image107.png"/><Relationship Id="rId5" Type="http://schemas.openxmlformats.org/officeDocument/2006/relationships/image" Target="../media/image28.png"/><Relationship Id="rId10" Type="http://schemas.openxmlformats.org/officeDocument/2006/relationships/image" Target="../media/image99.svg"/><Relationship Id="rId4" Type="http://schemas.openxmlformats.org/officeDocument/2006/relationships/image" Target="../media/image104.svg"/><Relationship Id="rId9" Type="http://schemas.openxmlformats.org/officeDocument/2006/relationships/image" Target="../media/image98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svg"/><Relationship Id="rId3" Type="http://schemas.openxmlformats.org/officeDocument/2006/relationships/image" Target="../media/image103.png"/><Relationship Id="rId7" Type="http://schemas.openxmlformats.org/officeDocument/2006/relationships/image" Target="../media/image85.png"/><Relationship Id="rId12" Type="http://schemas.openxmlformats.org/officeDocument/2006/relationships/image" Target="../media/image110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svg"/><Relationship Id="rId11" Type="http://schemas.openxmlformats.org/officeDocument/2006/relationships/image" Target="../media/image109.png"/><Relationship Id="rId5" Type="http://schemas.openxmlformats.org/officeDocument/2006/relationships/image" Target="../media/image28.png"/><Relationship Id="rId10" Type="http://schemas.openxmlformats.org/officeDocument/2006/relationships/image" Target="../media/image91.svg"/><Relationship Id="rId4" Type="http://schemas.openxmlformats.org/officeDocument/2006/relationships/image" Target="../media/image104.svg"/><Relationship Id="rId9" Type="http://schemas.openxmlformats.org/officeDocument/2006/relationships/image" Target="../media/image90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7" Type="http://schemas.openxmlformats.org/officeDocument/2006/relationships/image" Target="../media/image13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jpe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jpeg"/><Relationship Id="rId7" Type="http://schemas.openxmlformats.org/officeDocument/2006/relationships/image" Target="../media/image19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jpeg"/><Relationship Id="rId4" Type="http://schemas.openxmlformats.org/officeDocument/2006/relationships/image" Target="../media/image16.jpeg"/><Relationship Id="rId9" Type="http://schemas.openxmlformats.org/officeDocument/2006/relationships/image" Target="../media/image21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4A8BE2-7308-493F-A073-7AED477AA4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307894"/>
            <a:ext cx="9144000" cy="2387600"/>
          </a:xfrm>
        </p:spPr>
        <p:txBody>
          <a:bodyPr>
            <a:normAutofit/>
          </a:bodyPr>
          <a:lstStyle/>
          <a:p>
            <a:r>
              <a:rPr lang="pt-BR" sz="5400" dirty="0"/>
              <a:t>Projeto Zona Oeste Conectada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9AB468-ED81-47FD-8F3D-95870CF05B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787569"/>
            <a:ext cx="9144000" cy="1655762"/>
          </a:xfrm>
        </p:spPr>
        <p:txBody>
          <a:bodyPr/>
          <a:lstStyle/>
          <a:p>
            <a:r>
              <a:rPr lang="pt-BR" dirty="0"/>
              <a:t>Conexão entre pontos externos via Rádio Frequência</a:t>
            </a:r>
          </a:p>
          <a:p>
            <a:r>
              <a:rPr lang="pt-BR" dirty="0"/>
              <a:t> com projeto de redes e infraestrutura interna da faculdade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4EE0AE9-93F7-439C-8120-EAC0FA3774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302" y="696085"/>
            <a:ext cx="1777396" cy="1805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0480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4EE0AE9-93F7-439C-8120-EAC0FA3774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288" y="184665"/>
            <a:ext cx="1591503" cy="161676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EA32E95-652B-483F-8EFF-A26CA167B83F}"/>
              </a:ext>
            </a:extLst>
          </p:cNvPr>
          <p:cNvSpPr txBox="1"/>
          <p:nvPr/>
        </p:nvSpPr>
        <p:spPr>
          <a:xfrm>
            <a:off x="1974572" y="590392"/>
            <a:ext cx="55924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/>
              <a:t>Links de rádio frequência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28A703-8DA7-467F-86E8-7BA566B2FD48}"/>
              </a:ext>
            </a:extLst>
          </p:cNvPr>
          <p:cNvSpPr txBox="1"/>
          <p:nvPr/>
        </p:nvSpPr>
        <p:spPr>
          <a:xfrm>
            <a:off x="1974572" y="993047"/>
            <a:ext cx="5592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Torre do Mendanha</a:t>
            </a:r>
            <a:endParaRPr lang="pt-B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D80FDF-350E-468C-A0E3-728FAFFD9074}"/>
              </a:ext>
            </a:extLst>
          </p:cNvPr>
          <p:cNvSpPr txBox="1"/>
          <p:nvPr/>
        </p:nvSpPr>
        <p:spPr>
          <a:xfrm>
            <a:off x="8219984" y="1659254"/>
            <a:ext cx="3463783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Informações gerais</a:t>
            </a:r>
          </a:p>
          <a:p>
            <a:r>
              <a:rPr lang="pt-BR" sz="1600" dirty="0"/>
              <a:t>Tendo o pico mais alto localizado a 974m ao nível do mar, sendo o Pico do Guandu. A área de floresta urbana compartilhando os municipios de Rio de Janeiro, Mesquita e Nova Iguaçu tendo a primeira torre em 1960 de Furnas e demais instaladas na decada de 1980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F0E6640-B7B2-4249-B7AE-4BC61E92F452}"/>
              </a:ext>
            </a:extLst>
          </p:cNvPr>
          <p:cNvSpPr txBox="1"/>
          <p:nvPr/>
        </p:nvSpPr>
        <p:spPr>
          <a:xfrm>
            <a:off x="8160023" y="4083645"/>
            <a:ext cx="3463783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Geografia</a:t>
            </a:r>
          </a:p>
          <a:p>
            <a:r>
              <a:rPr lang="pt-BR" sz="1600" dirty="0"/>
              <a:t>Torre de rádio localizada na Serra do Mendanha.</a:t>
            </a:r>
          </a:p>
          <a:p>
            <a:r>
              <a:rPr lang="pt-BR" sz="1600" dirty="0"/>
              <a:t>Com presença de torres de rádio de até 30 metros de altura e localizado a aproximadamente 732 metros acima do nível do mar.</a:t>
            </a:r>
          </a:p>
        </p:txBody>
      </p:sp>
      <p:pic>
        <p:nvPicPr>
          <p:cNvPr id="13" name="image24.jpeg">
            <a:extLst>
              <a:ext uri="{FF2B5EF4-FFF2-40B4-BE49-F238E27FC236}">
                <a16:creationId xmlns:a16="http://schemas.microsoft.com/office/drawing/2014/main" id="{7FF017B8-FF1E-4450-9D7A-6AD18E3EC464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73725" y="1966009"/>
            <a:ext cx="4387091" cy="2689136"/>
          </a:xfrm>
          <a:prstGeom prst="rect">
            <a:avLst/>
          </a:prstGeom>
        </p:spPr>
      </p:pic>
      <p:pic>
        <p:nvPicPr>
          <p:cNvPr id="15" name="image25.jpeg">
            <a:extLst>
              <a:ext uri="{FF2B5EF4-FFF2-40B4-BE49-F238E27FC236}">
                <a16:creationId xmlns:a16="http://schemas.microsoft.com/office/drawing/2014/main" id="{80AF05FC-5497-44F3-8852-0460682588B2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43550" y="3716480"/>
            <a:ext cx="3673696" cy="2689136"/>
          </a:xfrm>
          <a:prstGeom prst="rect">
            <a:avLst/>
          </a:prstGeom>
        </p:spPr>
      </p:pic>
      <p:pic>
        <p:nvPicPr>
          <p:cNvPr id="16" name="Graphic 15" descr="Compass">
            <a:extLst>
              <a:ext uri="{FF2B5EF4-FFF2-40B4-BE49-F238E27FC236}">
                <a16:creationId xmlns:a16="http://schemas.microsoft.com/office/drawing/2014/main" id="{523552AE-D73A-45C0-A6B5-9A1CB97EA1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507027" y="4083645"/>
            <a:ext cx="593035" cy="593035"/>
          </a:xfrm>
          <a:prstGeom prst="rect">
            <a:avLst/>
          </a:prstGeom>
        </p:spPr>
      </p:pic>
      <p:pic>
        <p:nvPicPr>
          <p:cNvPr id="18" name="Graphic 17" descr="Information">
            <a:extLst>
              <a:ext uri="{FF2B5EF4-FFF2-40B4-BE49-F238E27FC236}">
                <a16:creationId xmlns:a16="http://schemas.microsoft.com/office/drawing/2014/main" id="{AAF9FAE9-B489-4325-A0DB-B2A462982AE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566988" y="1659254"/>
            <a:ext cx="593035" cy="593035"/>
          </a:xfrm>
          <a:prstGeom prst="rect">
            <a:avLst/>
          </a:prstGeom>
        </p:spPr>
      </p:pic>
      <p:pic>
        <p:nvPicPr>
          <p:cNvPr id="12" name="image27.jpeg">
            <a:extLst>
              <a:ext uri="{FF2B5EF4-FFF2-40B4-BE49-F238E27FC236}">
                <a16:creationId xmlns:a16="http://schemas.microsoft.com/office/drawing/2014/main" id="{2E80BE5D-A381-4BF6-8E56-F8307E849F85}"/>
              </a:ext>
            </a:extLst>
          </p:cNvPr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973725" y="1966009"/>
            <a:ext cx="4387091" cy="2278375"/>
          </a:xfrm>
          <a:prstGeom prst="rect">
            <a:avLst/>
          </a:prstGeom>
        </p:spPr>
      </p:pic>
      <p:pic>
        <p:nvPicPr>
          <p:cNvPr id="21" name="image26.jpeg">
            <a:extLst>
              <a:ext uri="{FF2B5EF4-FFF2-40B4-BE49-F238E27FC236}">
                <a16:creationId xmlns:a16="http://schemas.microsoft.com/office/drawing/2014/main" id="{9D6B45A4-94EA-4C2A-8F1D-8FCF600548D7}"/>
              </a:ext>
            </a:extLst>
          </p:cNvPr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626860" y="3729076"/>
            <a:ext cx="3673696" cy="268913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4E27FB5-8704-474D-91AF-3FF72A3A61F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972017" y="2905552"/>
            <a:ext cx="2971073" cy="2812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0322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4EE0AE9-93F7-439C-8120-EAC0FA3774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288" y="184665"/>
            <a:ext cx="1591503" cy="161676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EA32E95-652B-483F-8EFF-A26CA167B83F}"/>
              </a:ext>
            </a:extLst>
          </p:cNvPr>
          <p:cNvSpPr txBox="1"/>
          <p:nvPr/>
        </p:nvSpPr>
        <p:spPr>
          <a:xfrm>
            <a:off x="1974572" y="590392"/>
            <a:ext cx="55924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/>
              <a:t>Links de rádio frequência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28A703-8DA7-467F-86E8-7BA566B2FD48}"/>
              </a:ext>
            </a:extLst>
          </p:cNvPr>
          <p:cNvSpPr txBox="1"/>
          <p:nvPr/>
        </p:nvSpPr>
        <p:spPr>
          <a:xfrm>
            <a:off x="1974572" y="993047"/>
            <a:ext cx="5592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Campus UERJ-ZO</a:t>
            </a:r>
            <a:endParaRPr lang="pt-B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D80FDF-350E-468C-A0E3-728FAFFD9074}"/>
              </a:ext>
            </a:extLst>
          </p:cNvPr>
          <p:cNvSpPr txBox="1"/>
          <p:nvPr/>
        </p:nvSpPr>
        <p:spPr>
          <a:xfrm>
            <a:off x="8219984" y="2230754"/>
            <a:ext cx="3463783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Informações gerais</a:t>
            </a:r>
          </a:p>
          <a:p>
            <a:r>
              <a:rPr lang="pt-BR" sz="1600" dirty="0"/>
              <a:t>Centro universitário da zona oeste, onde antigamente era conhecido como UEZO (univ. estadual da zona oeste) e incorporado pela Univ. Estadual do Rio de Janeiro, atualmente compartilha campus com a Instituto de educação sarah kubitschek (IESK)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F0E6640-B7B2-4249-B7AE-4BC61E92F452}"/>
              </a:ext>
            </a:extLst>
          </p:cNvPr>
          <p:cNvSpPr txBox="1"/>
          <p:nvPr/>
        </p:nvSpPr>
        <p:spPr>
          <a:xfrm>
            <a:off x="8219984" y="4358684"/>
            <a:ext cx="3463783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Geografia</a:t>
            </a:r>
          </a:p>
          <a:p>
            <a:r>
              <a:rPr lang="pt-BR" sz="1600" dirty="0"/>
              <a:t>Estando a aproximadamente 23 metros de altura do nível do mar, e em ambiente urbano sem muitas estruturas de elevada altitude próxima.</a:t>
            </a:r>
          </a:p>
        </p:txBody>
      </p:sp>
      <p:pic>
        <p:nvPicPr>
          <p:cNvPr id="16" name="Graphic 15" descr="Compass">
            <a:extLst>
              <a:ext uri="{FF2B5EF4-FFF2-40B4-BE49-F238E27FC236}">
                <a16:creationId xmlns:a16="http://schemas.microsoft.com/office/drawing/2014/main" id="{523552AE-D73A-45C0-A6B5-9A1CB97EA1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66988" y="4358684"/>
            <a:ext cx="593035" cy="593035"/>
          </a:xfrm>
          <a:prstGeom prst="rect">
            <a:avLst/>
          </a:prstGeom>
        </p:spPr>
      </p:pic>
      <p:pic>
        <p:nvPicPr>
          <p:cNvPr id="18" name="Graphic 17" descr="Information">
            <a:extLst>
              <a:ext uri="{FF2B5EF4-FFF2-40B4-BE49-F238E27FC236}">
                <a16:creationId xmlns:a16="http://schemas.microsoft.com/office/drawing/2014/main" id="{AAF9FAE9-B489-4325-A0DB-B2A462982A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566988" y="2230754"/>
            <a:ext cx="593035" cy="593035"/>
          </a:xfrm>
          <a:prstGeom prst="rect">
            <a:avLst/>
          </a:prstGeom>
        </p:spPr>
      </p:pic>
      <p:pic>
        <p:nvPicPr>
          <p:cNvPr id="12" name="image29.png">
            <a:extLst>
              <a:ext uri="{FF2B5EF4-FFF2-40B4-BE49-F238E27FC236}">
                <a16:creationId xmlns:a16="http://schemas.microsoft.com/office/drawing/2014/main" id="{50B698D4-EC3C-4708-85A2-6523516749E3}"/>
              </a:ext>
            </a:extLst>
          </p:cNvPr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81789" y="2148634"/>
            <a:ext cx="4984115" cy="299402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0A51ACF-C979-4CC2-B1BA-9A96C3C171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58594" y="4244384"/>
            <a:ext cx="3931354" cy="2199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3553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4EE0AE9-93F7-439C-8120-EAC0FA3774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288" y="184665"/>
            <a:ext cx="1591503" cy="161676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EA32E95-652B-483F-8EFF-A26CA167B83F}"/>
              </a:ext>
            </a:extLst>
          </p:cNvPr>
          <p:cNvSpPr txBox="1"/>
          <p:nvPr/>
        </p:nvSpPr>
        <p:spPr>
          <a:xfrm>
            <a:off x="1974572" y="590392"/>
            <a:ext cx="55924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/>
              <a:t>Links de rádio frequência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28A703-8DA7-467F-86E8-7BA566B2FD48}"/>
              </a:ext>
            </a:extLst>
          </p:cNvPr>
          <p:cNvSpPr txBox="1"/>
          <p:nvPr/>
        </p:nvSpPr>
        <p:spPr>
          <a:xfrm>
            <a:off x="1974572" y="993047"/>
            <a:ext cx="5592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Conexão Sumaré x Mendanha</a:t>
            </a:r>
            <a:endParaRPr lang="pt-B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D80FDF-350E-468C-A0E3-728FAFFD9074}"/>
              </a:ext>
            </a:extLst>
          </p:cNvPr>
          <p:cNvSpPr txBox="1"/>
          <p:nvPr/>
        </p:nvSpPr>
        <p:spPr>
          <a:xfrm>
            <a:off x="8178804" y="2230754"/>
            <a:ext cx="3682996" cy="4308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Link</a:t>
            </a:r>
          </a:p>
          <a:p>
            <a:r>
              <a:rPr lang="pt-BR" sz="1600" dirty="0"/>
              <a:t>Distância: Aproximadamente 33Km</a:t>
            </a:r>
          </a:p>
          <a:p>
            <a:endParaRPr lang="pt-BR" sz="1600" dirty="0"/>
          </a:p>
          <a:p>
            <a:r>
              <a:rPr lang="pt-BR" sz="1600" dirty="0"/>
              <a:t>Visada direta de mesma altura entre as torres, com o ponto obstáculo mais próximo localizado a 486m em relação ao nível do mar. </a:t>
            </a:r>
          </a:p>
          <a:p>
            <a:endParaRPr lang="pt-BR" sz="1600" dirty="0"/>
          </a:p>
          <a:p>
            <a:r>
              <a:rPr lang="pt-BR" sz="1600" dirty="0"/>
              <a:t>Altura para localização de antena:</a:t>
            </a:r>
          </a:p>
          <a:p>
            <a:pPr lvl="1"/>
            <a:r>
              <a:rPr lang="pt-BR" sz="1600" dirty="0"/>
              <a:t>Ambas fixadas a 760m acima do nível do mar.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1600" dirty="0"/>
              <a:t>Sumaré: +16m de altura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1600" dirty="0"/>
              <a:t>Mendanha: +28m de altura</a:t>
            </a:r>
          </a:p>
          <a:p>
            <a:pPr lvl="1"/>
            <a:endParaRPr lang="pt-BR" sz="1600" dirty="0"/>
          </a:p>
          <a:p>
            <a:pPr lvl="1"/>
            <a:endParaRPr lang="pt-BR" sz="1600" dirty="0"/>
          </a:p>
          <a:p>
            <a:pPr lvl="1"/>
            <a:endParaRPr lang="pt-BR" sz="1600" dirty="0"/>
          </a:p>
          <a:p>
            <a:endParaRPr lang="pt-BR" sz="1600" dirty="0"/>
          </a:p>
        </p:txBody>
      </p:sp>
      <p:pic>
        <p:nvPicPr>
          <p:cNvPr id="11" name="image30.jpeg">
            <a:extLst>
              <a:ext uri="{FF2B5EF4-FFF2-40B4-BE49-F238E27FC236}">
                <a16:creationId xmlns:a16="http://schemas.microsoft.com/office/drawing/2014/main" id="{FF236934-7620-46A1-B44A-8157CE8100F5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80039" y="2108517"/>
            <a:ext cx="5115961" cy="2441647"/>
          </a:xfrm>
          <a:prstGeom prst="rect">
            <a:avLst/>
          </a:prstGeom>
        </p:spPr>
      </p:pic>
      <p:pic>
        <p:nvPicPr>
          <p:cNvPr id="12" name="Graphic 11" descr="Satellite dish">
            <a:extLst>
              <a:ext uri="{FF2B5EF4-FFF2-40B4-BE49-F238E27FC236}">
                <a16:creationId xmlns:a16="http://schemas.microsoft.com/office/drawing/2014/main" id="{47D197A2-295B-4EC2-875A-DFF70A631C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16795" y="2230754"/>
            <a:ext cx="630568" cy="593036"/>
          </a:xfrm>
          <a:prstGeom prst="rect">
            <a:avLst/>
          </a:prstGeom>
        </p:spPr>
      </p:pic>
      <p:pic>
        <p:nvPicPr>
          <p:cNvPr id="13" name="image31.jpeg">
            <a:extLst>
              <a:ext uri="{FF2B5EF4-FFF2-40B4-BE49-F238E27FC236}">
                <a16:creationId xmlns:a16="http://schemas.microsoft.com/office/drawing/2014/main" id="{79C9F9FA-0292-49BC-A306-44ADD6F33B14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755217" y="3950551"/>
            <a:ext cx="5115961" cy="2441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2077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4EE0AE9-93F7-439C-8120-EAC0FA3774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288" y="184665"/>
            <a:ext cx="1591503" cy="161676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EA32E95-652B-483F-8EFF-A26CA167B83F}"/>
              </a:ext>
            </a:extLst>
          </p:cNvPr>
          <p:cNvSpPr txBox="1"/>
          <p:nvPr/>
        </p:nvSpPr>
        <p:spPr>
          <a:xfrm>
            <a:off x="1974572" y="590392"/>
            <a:ext cx="55924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/>
              <a:t>Links de rádio frequência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28A703-8DA7-467F-86E8-7BA566B2FD48}"/>
              </a:ext>
            </a:extLst>
          </p:cNvPr>
          <p:cNvSpPr txBox="1"/>
          <p:nvPr/>
        </p:nvSpPr>
        <p:spPr>
          <a:xfrm>
            <a:off x="1974572" y="993047"/>
            <a:ext cx="5592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Conexão Sumaré x Mendanha (Solução)</a:t>
            </a:r>
            <a:endParaRPr lang="pt-BR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EEDD65F-E4C4-4A4F-A8E7-C68E959428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6491" y="3343275"/>
            <a:ext cx="6745509" cy="351472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CC4FE32-6EB3-4281-84D4-8AFBBA5D80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288" y="1882130"/>
            <a:ext cx="6062542" cy="472450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E7548EA-D6EA-4933-84EE-98EA762374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92269" y="1377548"/>
            <a:ext cx="1276350" cy="127635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709E1CAA-03B4-4480-B7A0-857C31FDFC00}"/>
              </a:ext>
            </a:extLst>
          </p:cNvPr>
          <p:cNvSpPr/>
          <p:nvPr/>
        </p:nvSpPr>
        <p:spPr>
          <a:xfrm>
            <a:off x="7768619" y="1123146"/>
            <a:ext cx="30861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64770">
              <a:spcBef>
                <a:spcPts val="515"/>
              </a:spcBef>
              <a:spcAft>
                <a:spcPts val="0"/>
              </a:spcAft>
            </a:pPr>
            <a:r>
              <a:rPr lang="pt-PT" b="1" kern="0" dirty="0">
                <a:latin typeface="Times New Roman" panose="02020603050405020304" pitchFamily="18" charset="0"/>
                <a:ea typeface="Times New Roman" panose="02020603050405020304" pitchFamily="18" charset="0"/>
              </a:rPr>
              <a:t>ALGcom</a:t>
            </a:r>
            <a:r>
              <a:rPr lang="pt-PT" b="1" kern="0" spc="-1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pt-PT" b="1" kern="0" dirty="0">
                <a:latin typeface="Times New Roman" panose="02020603050405020304" pitchFamily="18" charset="0"/>
                <a:ea typeface="Times New Roman" panose="02020603050405020304" pitchFamily="18" charset="0"/>
              </a:rPr>
              <a:t>UHP</a:t>
            </a:r>
            <a:r>
              <a:rPr lang="pt-PT" b="1" kern="0" spc="-1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pt-PT" b="1" kern="0" dirty="0">
                <a:latin typeface="Times New Roman" panose="02020603050405020304" pitchFamily="18" charset="0"/>
                <a:ea typeface="Times New Roman" panose="02020603050405020304" pitchFamily="18" charset="0"/>
              </a:rPr>
              <a:t>5800 30.5</a:t>
            </a:r>
            <a:r>
              <a:rPr lang="pt-PT" b="1" kern="0" spc="-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pt-PT" b="1" kern="0" dirty="0">
                <a:latin typeface="Times New Roman" panose="02020603050405020304" pitchFamily="18" charset="0"/>
                <a:ea typeface="Times New Roman" panose="02020603050405020304" pitchFamily="18" charset="0"/>
              </a:rPr>
              <a:t>dBi</a:t>
            </a:r>
            <a:endParaRPr lang="pt-BR" b="1" kern="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81AF6B9-67A2-4AFC-A66D-EA8FD6001565}"/>
              </a:ext>
            </a:extLst>
          </p:cNvPr>
          <p:cNvSpPr/>
          <p:nvPr/>
        </p:nvSpPr>
        <p:spPr>
          <a:xfrm>
            <a:off x="7566989" y="1510662"/>
            <a:ext cx="4625011" cy="155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92735">
              <a:lnSpc>
                <a:spcPts val="1375"/>
              </a:lnSpc>
              <a:spcAft>
                <a:spcPts val="0"/>
              </a:spcAft>
            </a:pPr>
            <a:r>
              <a:rPr lang="pt-PT" sz="1400" b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Frequência</a:t>
            </a:r>
            <a:r>
              <a:rPr lang="pt-PT" sz="1400" b="1" spc="-5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pt-PT" sz="1400" b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de</a:t>
            </a:r>
            <a:r>
              <a:rPr lang="pt-PT" sz="1400" b="1" spc="-5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pt-PT" sz="1400" b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Operação</a:t>
            </a:r>
            <a:r>
              <a:rPr lang="pt-PT" sz="14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:</a:t>
            </a:r>
            <a:r>
              <a:rPr lang="pt-PT" sz="1400" spc="-5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pt-PT" sz="14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5.8 GHz</a:t>
            </a:r>
            <a:endParaRPr lang="pt-BR" sz="1400" dirty="0"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292735" marR="721360">
              <a:spcAft>
                <a:spcPts val="0"/>
              </a:spcAft>
            </a:pPr>
            <a:r>
              <a:rPr lang="pt-PT" sz="1400" b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Potência</a:t>
            </a:r>
            <a:r>
              <a:rPr lang="pt-PT" sz="1400" b="1" spc="125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pt-PT" sz="1400" b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de</a:t>
            </a:r>
            <a:r>
              <a:rPr lang="pt-PT" sz="1400" b="1" spc="12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pt-PT" sz="1400" b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Tx</a:t>
            </a:r>
            <a:r>
              <a:rPr lang="pt-PT" sz="14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:</a:t>
            </a:r>
            <a:r>
              <a:rPr lang="pt-PT" sz="1400" spc="13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pt-PT" sz="14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Dependente</a:t>
            </a:r>
            <a:r>
              <a:rPr lang="pt-PT" sz="1400" spc="12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pt-PT" sz="14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do</a:t>
            </a:r>
            <a:r>
              <a:rPr lang="pt-PT" sz="1400" spc="13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pt-PT" sz="14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rádio</a:t>
            </a:r>
            <a:r>
              <a:rPr lang="pt-PT" sz="1400" spc="125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pt-PT" sz="14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conectado,</a:t>
            </a:r>
            <a:r>
              <a:rPr lang="pt-PT" sz="1400" spc="125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pt-PT" sz="14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mas</a:t>
            </a:r>
            <a:r>
              <a:rPr lang="pt-PT" sz="1400" spc="125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pt-PT" sz="14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compatível</a:t>
            </a:r>
            <a:r>
              <a:rPr lang="pt-PT" sz="1400" spc="125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pt-PT" sz="14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com</a:t>
            </a:r>
            <a:r>
              <a:rPr lang="pt-PT" sz="1400" spc="145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pt-PT" sz="14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potências</a:t>
            </a:r>
            <a:r>
              <a:rPr lang="pt-PT" sz="1400" spc="12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pt-PT" sz="14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até</a:t>
            </a:r>
            <a:r>
              <a:rPr lang="pt-PT" sz="1400" spc="12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pt-PT" sz="14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30</a:t>
            </a:r>
            <a:r>
              <a:rPr lang="pt-PT" sz="1400" spc="-285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pt-PT" sz="14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dBm.</a:t>
            </a:r>
            <a:endParaRPr lang="pt-BR" sz="1400" dirty="0"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292735">
              <a:lnSpc>
                <a:spcPct val="98000"/>
              </a:lnSpc>
              <a:spcBef>
                <a:spcPts val="10"/>
              </a:spcBef>
              <a:spcAft>
                <a:spcPts val="0"/>
              </a:spcAft>
            </a:pPr>
            <a:r>
              <a:rPr lang="pt-PT" sz="1400" b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Limiar</a:t>
            </a:r>
            <a:r>
              <a:rPr lang="pt-PT" sz="1400" b="1" spc="15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pt-PT" sz="1400" b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de</a:t>
            </a:r>
            <a:r>
              <a:rPr lang="pt-PT" sz="1400" b="1" spc="15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pt-PT" sz="1400" b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Rx</a:t>
            </a:r>
            <a:r>
              <a:rPr lang="pt-PT" sz="14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:</a:t>
            </a:r>
            <a:r>
              <a:rPr lang="pt-PT" sz="1400" spc="25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pt-PT" sz="14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Varia</a:t>
            </a:r>
            <a:r>
              <a:rPr lang="pt-PT" sz="1400" spc="15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pt-PT" sz="14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conforme</a:t>
            </a:r>
            <a:r>
              <a:rPr lang="pt-PT" sz="1400" spc="15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pt-PT" sz="14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o</a:t>
            </a:r>
            <a:r>
              <a:rPr lang="pt-PT" sz="1400" spc="2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pt-PT" sz="14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rádio,</a:t>
            </a:r>
            <a:r>
              <a:rPr lang="pt-PT" sz="1400" spc="25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pt-PT" sz="14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mas</a:t>
            </a:r>
            <a:r>
              <a:rPr lang="pt-PT" sz="1400" spc="2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pt-PT" sz="14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</a:t>
            </a:r>
            <a:r>
              <a:rPr lang="pt-PT" sz="1400" spc="15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pt-PT" sz="14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antena</a:t>
            </a:r>
            <a:r>
              <a:rPr lang="pt-PT" sz="1400" spc="1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pt-PT" sz="14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oferece</a:t>
            </a:r>
            <a:r>
              <a:rPr lang="pt-PT" sz="1400" spc="15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pt-PT" sz="14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excelente</a:t>
            </a:r>
            <a:r>
              <a:rPr lang="pt-PT" sz="1400" spc="15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pt-PT" sz="14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ganho</a:t>
            </a:r>
            <a:r>
              <a:rPr lang="pt-PT" sz="1400" spc="2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pt-PT" sz="14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e</a:t>
            </a:r>
            <a:r>
              <a:rPr lang="pt-PT" sz="1400" spc="1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pt-PT" sz="14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eficiência</a:t>
            </a:r>
            <a:r>
              <a:rPr lang="pt-PT" sz="1400" spc="-285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pt-PT" sz="14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de</a:t>
            </a:r>
            <a:r>
              <a:rPr lang="pt-PT" sz="1400" spc="-1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pt-PT" sz="14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feixe para captar sinais de baixa potência.</a:t>
            </a:r>
            <a:endParaRPr lang="pt-BR" sz="1400" dirty="0"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67434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4EE0AE9-93F7-439C-8120-EAC0FA3774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288" y="184665"/>
            <a:ext cx="1591503" cy="161676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EA32E95-652B-483F-8EFF-A26CA167B83F}"/>
              </a:ext>
            </a:extLst>
          </p:cNvPr>
          <p:cNvSpPr txBox="1"/>
          <p:nvPr/>
        </p:nvSpPr>
        <p:spPr>
          <a:xfrm>
            <a:off x="1974572" y="590392"/>
            <a:ext cx="55924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/>
              <a:t>Links de rádio frequência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28A703-8DA7-467F-86E8-7BA566B2FD48}"/>
              </a:ext>
            </a:extLst>
          </p:cNvPr>
          <p:cNvSpPr txBox="1"/>
          <p:nvPr/>
        </p:nvSpPr>
        <p:spPr>
          <a:xfrm>
            <a:off x="1974572" y="993047"/>
            <a:ext cx="5592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Conexão Mendanha x UERJ-ZO</a:t>
            </a:r>
            <a:endParaRPr lang="pt-B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D80FDF-350E-468C-A0E3-728FAFFD9074}"/>
              </a:ext>
            </a:extLst>
          </p:cNvPr>
          <p:cNvSpPr txBox="1"/>
          <p:nvPr/>
        </p:nvSpPr>
        <p:spPr>
          <a:xfrm>
            <a:off x="8178804" y="2230754"/>
            <a:ext cx="3682996" cy="5047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Link</a:t>
            </a:r>
          </a:p>
          <a:p>
            <a:r>
              <a:rPr lang="pt-BR" sz="1600" dirty="0"/>
              <a:t>Distância: Aproximadamente 10,5Km</a:t>
            </a:r>
          </a:p>
          <a:p>
            <a:endParaRPr lang="pt-BR" sz="1600" dirty="0"/>
          </a:p>
          <a:p>
            <a:r>
              <a:rPr lang="pt-BR" sz="1600" dirty="0"/>
              <a:t>Visada direta de um relevo elevado entre o morro do Mendanha e o Campus da UERJ-ZO, sem obstaculos de altura elevada na trajetória para ter interferência na visada.</a:t>
            </a:r>
          </a:p>
          <a:p>
            <a:r>
              <a:rPr lang="pt-BR" sz="1600" dirty="0"/>
              <a:t>Altura para localização de antena:</a:t>
            </a:r>
          </a:p>
          <a:p>
            <a:pPr lvl="1"/>
            <a:r>
              <a:rPr lang="pt-BR" sz="1600" dirty="0"/>
              <a:t>Ambas fixadas a 760m acima do nível do mar.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1600" dirty="0"/>
              <a:t>Mendanha: +28m de altura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1600" dirty="0"/>
              <a:t>UERJ-ZO: (altura do prédio + torre + 23m de altura em relação ao nível do mar) totalizando 63m de altura</a:t>
            </a:r>
          </a:p>
          <a:p>
            <a:pPr lvl="1"/>
            <a:endParaRPr lang="pt-BR" sz="1600" dirty="0"/>
          </a:p>
          <a:p>
            <a:pPr lvl="1"/>
            <a:endParaRPr lang="pt-BR" sz="1600" dirty="0"/>
          </a:p>
          <a:p>
            <a:pPr lvl="1"/>
            <a:endParaRPr lang="pt-BR" sz="1600" dirty="0"/>
          </a:p>
          <a:p>
            <a:endParaRPr lang="pt-BR" sz="1600" dirty="0"/>
          </a:p>
        </p:txBody>
      </p:sp>
      <p:pic>
        <p:nvPicPr>
          <p:cNvPr id="12" name="Graphic 11" descr="Satellite dish">
            <a:extLst>
              <a:ext uri="{FF2B5EF4-FFF2-40B4-BE49-F238E27FC236}">
                <a16:creationId xmlns:a16="http://schemas.microsoft.com/office/drawing/2014/main" id="{47D197A2-295B-4EC2-875A-DFF70A631C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16795" y="2230754"/>
            <a:ext cx="630568" cy="593036"/>
          </a:xfrm>
          <a:prstGeom prst="rect">
            <a:avLst/>
          </a:prstGeom>
        </p:spPr>
      </p:pic>
      <p:pic>
        <p:nvPicPr>
          <p:cNvPr id="10" name="image32.jpeg">
            <a:extLst>
              <a:ext uri="{FF2B5EF4-FFF2-40B4-BE49-F238E27FC236}">
                <a16:creationId xmlns:a16="http://schemas.microsoft.com/office/drawing/2014/main" id="{FCE124AF-AC79-4889-AC1C-07C0EDCEC448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80039" y="2121770"/>
            <a:ext cx="5339080" cy="2381250"/>
          </a:xfrm>
          <a:prstGeom prst="rect">
            <a:avLst/>
          </a:prstGeom>
        </p:spPr>
      </p:pic>
      <p:pic>
        <p:nvPicPr>
          <p:cNvPr id="14" name="image33.jpeg">
            <a:extLst>
              <a:ext uri="{FF2B5EF4-FFF2-40B4-BE49-F238E27FC236}">
                <a16:creationId xmlns:a16="http://schemas.microsoft.com/office/drawing/2014/main" id="{5E5887A8-9FAE-4E42-9CFF-E859E039DFC9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755217" y="4010948"/>
            <a:ext cx="5339080" cy="238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7657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4EE0AE9-93F7-439C-8120-EAC0FA3774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288" y="184665"/>
            <a:ext cx="1591503" cy="161676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EA32E95-652B-483F-8EFF-A26CA167B83F}"/>
              </a:ext>
            </a:extLst>
          </p:cNvPr>
          <p:cNvSpPr txBox="1"/>
          <p:nvPr/>
        </p:nvSpPr>
        <p:spPr>
          <a:xfrm>
            <a:off x="1974572" y="590392"/>
            <a:ext cx="55924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/>
              <a:t>Links de rádio frequência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28A703-8DA7-467F-86E8-7BA566B2FD48}"/>
              </a:ext>
            </a:extLst>
          </p:cNvPr>
          <p:cNvSpPr txBox="1"/>
          <p:nvPr/>
        </p:nvSpPr>
        <p:spPr>
          <a:xfrm>
            <a:off x="1974572" y="993047"/>
            <a:ext cx="5592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Conexão Mendanha x UERJ-ZO (Solução)</a:t>
            </a:r>
            <a:endParaRPr lang="pt-BR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E7548EA-D6EA-4933-84EE-98EA762374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2269" y="1377548"/>
            <a:ext cx="1276350" cy="127635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709E1CAA-03B4-4480-B7A0-857C31FDFC00}"/>
              </a:ext>
            </a:extLst>
          </p:cNvPr>
          <p:cNvSpPr/>
          <p:nvPr/>
        </p:nvSpPr>
        <p:spPr>
          <a:xfrm>
            <a:off x="7768619" y="1123146"/>
            <a:ext cx="30861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64770">
              <a:spcBef>
                <a:spcPts val="515"/>
              </a:spcBef>
              <a:spcAft>
                <a:spcPts val="0"/>
              </a:spcAft>
            </a:pPr>
            <a:r>
              <a:rPr lang="pt-PT" b="1" kern="0" dirty="0">
                <a:latin typeface="Times New Roman" panose="02020603050405020304" pitchFamily="18" charset="0"/>
                <a:ea typeface="Times New Roman" panose="02020603050405020304" pitchFamily="18" charset="0"/>
              </a:rPr>
              <a:t>ALGcom</a:t>
            </a:r>
            <a:r>
              <a:rPr lang="pt-PT" b="1" kern="0" spc="-1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pt-PT" b="1" kern="0" dirty="0">
                <a:latin typeface="Times New Roman" panose="02020603050405020304" pitchFamily="18" charset="0"/>
                <a:ea typeface="Times New Roman" panose="02020603050405020304" pitchFamily="18" charset="0"/>
              </a:rPr>
              <a:t>UHP</a:t>
            </a:r>
            <a:r>
              <a:rPr lang="pt-PT" b="1" kern="0" spc="-1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pt-PT" b="1" kern="0" dirty="0">
                <a:latin typeface="Times New Roman" panose="02020603050405020304" pitchFamily="18" charset="0"/>
                <a:ea typeface="Times New Roman" panose="02020603050405020304" pitchFamily="18" charset="0"/>
              </a:rPr>
              <a:t>5800 30.5</a:t>
            </a:r>
            <a:r>
              <a:rPr lang="pt-PT" b="1" kern="0" spc="-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pt-PT" b="1" kern="0" dirty="0">
                <a:latin typeface="Times New Roman" panose="02020603050405020304" pitchFamily="18" charset="0"/>
                <a:ea typeface="Times New Roman" panose="02020603050405020304" pitchFamily="18" charset="0"/>
              </a:rPr>
              <a:t>dBi</a:t>
            </a:r>
            <a:endParaRPr lang="pt-BR" b="1" kern="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81AF6B9-67A2-4AFC-A66D-EA8FD6001565}"/>
              </a:ext>
            </a:extLst>
          </p:cNvPr>
          <p:cNvSpPr/>
          <p:nvPr/>
        </p:nvSpPr>
        <p:spPr>
          <a:xfrm>
            <a:off x="7566989" y="1510662"/>
            <a:ext cx="4625011" cy="155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92735">
              <a:lnSpc>
                <a:spcPts val="1375"/>
              </a:lnSpc>
              <a:spcAft>
                <a:spcPts val="0"/>
              </a:spcAft>
            </a:pPr>
            <a:r>
              <a:rPr lang="pt-PT" sz="1400" b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Frequência</a:t>
            </a:r>
            <a:r>
              <a:rPr lang="pt-PT" sz="1400" b="1" spc="-5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pt-PT" sz="1400" b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de</a:t>
            </a:r>
            <a:r>
              <a:rPr lang="pt-PT" sz="1400" b="1" spc="-5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pt-PT" sz="1400" b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Operação</a:t>
            </a:r>
            <a:r>
              <a:rPr lang="pt-PT" sz="14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:</a:t>
            </a:r>
            <a:r>
              <a:rPr lang="pt-PT" sz="1400" spc="-5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pt-PT" sz="14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5.8 GHz</a:t>
            </a:r>
            <a:endParaRPr lang="pt-BR" sz="1400" dirty="0"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292735" marR="721360">
              <a:spcAft>
                <a:spcPts val="0"/>
              </a:spcAft>
            </a:pPr>
            <a:r>
              <a:rPr lang="pt-PT" sz="1400" b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Potência</a:t>
            </a:r>
            <a:r>
              <a:rPr lang="pt-PT" sz="1400" b="1" spc="125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pt-PT" sz="1400" b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de</a:t>
            </a:r>
            <a:r>
              <a:rPr lang="pt-PT" sz="1400" b="1" spc="12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pt-PT" sz="1400" b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Tx</a:t>
            </a:r>
            <a:r>
              <a:rPr lang="pt-PT" sz="14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:</a:t>
            </a:r>
            <a:r>
              <a:rPr lang="pt-PT" sz="1400" spc="13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pt-PT" sz="14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Dependente</a:t>
            </a:r>
            <a:r>
              <a:rPr lang="pt-PT" sz="1400" spc="12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pt-PT" sz="14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do</a:t>
            </a:r>
            <a:r>
              <a:rPr lang="pt-PT" sz="1400" spc="13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pt-PT" sz="14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rádio</a:t>
            </a:r>
            <a:r>
              <a:rPr lang="pt-PT" sz="1400" spc="125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pt-PT" sz="14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conectado,</a:t>
            </a:r>
            <a:r>
              <a:rPr lang="pt-PT" sz="1400" spc="125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pt-PT" sz="14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mas</a:t>
            </a:r>
            <a:r>
              <a:rPr lang="pt-PT" sz="1400" spc="125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pt-PT" sz="14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compatível</a:t>
            </a:r>
            <a:r>
              <a:rPr lang="pt-PT" sz="1400" spc="125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pt-PT" sz="14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com</a:t>
            </a:r>
            <a:r>
              <a:rPr lang="pt-PT" sz="1400" spc="145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pt-PT" sz="14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potências</a:t>
            </a:r>
            <a:r>
              <a:rPr lang="pt-PT" sz="1400" spc="12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pt-PT" sz="14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até</a:t>
            </a:r>
            <a:r>
              <a:rPr lang="pt-PT" sz="1400" spc="12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pt-PT" sz="14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30</a:t>
            </a:r>
            <a:r>
              <a:rPr lang="pt-PT" sz="1400" spc="-285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pt-PT" sz="14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dBm.</a:t>
            </a:r>
            <a:endParaRPr lang="pt-BR" sz="1400" dirty="0"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292735">
              <a:lnSpc>
                <a:spcPct val="98000"/>
              </a:lnSpc>
              <a:spcBef>
                <a:spcPts val="10"/>
              </a:spcBef>
              <a:spcAft>
                <a:spcPts val="0"/>
              </a:spcAft>
            </a:pPr>
            <a:r>
              <a:rPr lang="pt-PT" sz="1400" b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Limiar</a:t>
            </a:r>
            <a:r>
              <a:rPr lang="pt-PT" sz="1400" b="1" spc="15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pt-PT" sz="1400" b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de</a:t>
            </a:r>
            <a:r>
              <a:rPr lang="pt-PT" sz="1400" b="1" spc="15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pt-PT" sz="1400" b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Rx</a:t>
            </a:r>
            <a:r>
              <a:rPr lang="pt-PT" sz="14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:</a:t>
            </a:r>
            <a:r>
              <a:rPr lang="pt-PT" sz="1400" spc="25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pt-PT" sz="14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Varia</a:t>
            </a:r>
            <a:r>
              <a:rPr lang="pt-PT" sz="1400" spc="15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pt-PT" sz="14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conforme</a:t>
            </a:r>
            <a:r>
              <a:rPr lang="pt-PT" sz="1400" spc="15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pt-PT" sz="14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o</a:t>
            </a:r>
            <a:r>
              <a:rPr lang="pt-PT" sz="1400" spc="2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pt-PT" sz="14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rádio,</a:t>
            </a:r>
            <a:r>
              <a:rPr lang="pt-PT" sz="1400" spc="25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pt-PT" sz="14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mas</a:t>
            </a:r>
            <a:r>
              <a:rPr lang="pt-PT" sz="1400" spc="2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pt-PT" sz="14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</a:t>
            </a:r>
            <a:r>
              <a:rPr lang="pt-PT" sz="1400" spc="15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pt-PT" sz="14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antena</a:t>
            </a:r>
            <a:r>
              <a:rPr lang="pt-PT" sz="1400" spc="1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pt-PT" sz="14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oferece</a:t>
            </a:r>
            <a:r>
              <a:rPr lang="pt-PT" sz="1400" spc="15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pt-PT" sz="14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excelente</a:t>
            </a:r>
            <a:r>
              <a:rPr lang="pt-PT" sz="1400" spc="15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pt-PT" sz="14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ganho</a:t>
            </a:r>
            <a:r>
              <a:rPr lang="pt-PT" sz="1400" spc="2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pt-PT" sz="14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e</a:t>
            </a:r>
            <a:r>
              <a:rPr lang="pt-PT" sz="1400" spc="1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pt-PT" sz="14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eficiência</a:t>
            </a:r>
            <a:r>
              <a:rPr lang="pt-PT" sz="1400" spc="-285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pt-PT" sz="14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de</a:t>
            </a:r>
            <a:r>
              <a:rPr lang="pt-PT" sz="1400" spc="-1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pt-PT" sz="14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feixe para captar sinais de baixa potência.</a:t>
            </a:r>
            <a:endParaRPr lang="pt-BR" sz="1400" dirty="0"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8AC9C49-C656-4A7F-8CC0-F86E7E6BFA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7711" y="3888403"/>
            <a:ext cx="6200775" cy="263842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4924FE6-0E29-4AE6-B793-6B93D2B7D9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288" y="1816600"/>
            <a:ext cx="6070737" cy="450692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CEF159A-F332-47D9-99E9-85AA494205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4287" y="5199579"/>
            <a:ext cx="6070737" cy="11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5259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4EE0AE9-93F7-439C-8120-EAC0FA3774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288" y="184665"/>
            <a:ext cx="1591503" cy="161676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EA32E95-652B-483F-8EFF-A26CA167B83F}"/>
              </a:ext>
            </a:extLst>
          </p:cNvPr>
          <p:cNvSpPr txBox="1"/>
          <p:nvPr/>
        </p:nvSpPr>
        <p:spPr>
          <a:xfrm>
            <a:off x="1974572" y="590392"/>
            <a:ext cx="55924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/>
              <a:t>Planta baixa de Infraestrutura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28A703-8DA7-467F-86E8-7BA566B2FD48}"/>
              </a:ext>
            </a:extLst>
          </p:cNvPr>
          <p:cNvSpPr txBox="1"/>
          <p:nvPr/>
        </p:nvSpPr>
        <p:spPr>
          <a:xfrm>
            <a:off x="1974572" y="993047"/>
            <a:ext cx="5592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Campus completo</a:t>
            </a:r>
          </a:p>
        </p:txBody>
      </p:sp>
      <p:pic>
        <p:nvPicPr>
          <p:cNvPr id="5" name="image6.jpeg">
            <a:extLst>
              <a:ext uri="{FF2B5EF4-FFF2-40B4-BE49-F238E27FC236}">
                <a16:creationId xmlns:a16="http://schemas.microsoft.com/office/drawing/2014/main" id="{82DB82C4-27FC-4707-AC58-69B8D2AF7197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955278" y="1177713"/>
            <a:ext cx="5688330" cy="52425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2AB10EF-F6BF-4B00-BEDD-9019F20F5B7C}"/>
              </a:ext>
            </a:extLst>
          </p:cNvPr>
          <p:cNvSpPr txBox="1"/>
          <p:nvPr/>
        </p:nvSpPr>
        <p:spPr>
          <a:xfrm>
            <a:off x="1201388" y="2229713"/>
            <a:ext cx="346378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Informações gerais</a:t>
            </a:r>
          </a:p>
          <a:p>
            <a:r>
              <a:rPr lang="pt-BR" sz="1600" dirty="0"/>
              <a:t>Centro universitário da zona oeste, </a:t>
            </a:r>
          </a:p>
          <a:p>
            <a:r>
              <a:rPr lang="pt-BR" sz="1600" dirty="0"/>
              <a:t>Com aproximadamente 16km² e dividido em 2 grandes blocos, sendo eles Prédio 1 (prédio principal utilizado pelo IESK, setores administrativos da UERJ-ZO,  CEDERJ e Biblioteca) eo Prédio 2, utilizado pela UERJ-ZO para aulas, pesquisas e projetos acadêmicos dos graduandos e pós-graduandos.</a:t>
            </a:r>
          </a:p>
        </p:txBody>
      </p:sp>
      <p:pic>
        <p:nvPicPr>
          <p:cNvPr id="9" name="Graphic 8" descr="Information">
            <a:extLst>
              <a:ext uri="{FF2B5EF4-FFF2-40B4-BE49-F238E27FC236}">
                <a16:creationId xmlns:a16="http://schemas.microsoft.com/office/drawing/2014/main" id="{416E66D6-2FFD-4CDA-B1A1-A7A75E1D16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8392" y="2237495"/>
            <a:ext cx="593035" cy="593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8300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4EE0AE9-93F7-439C-8120-EAC0FA3774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288" y="184665"/>
            <a:ext cx="1591503" cy="161676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EA32E95-652B-483F-8EFF-A26CA167B83F}"/>
              </a:ext>
            </a:extLst>
          </p:cNvPr>
          <p:cNvSpPr txBox="1"/>
          <p:nvPr/>
        </p:nvSpPr>
        <p:spPr>
          <a:xfrm>
            <a:off x="1974572" y="590392"/>
            <a:ext cx="55924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/>
              <a:t>Planta baixa de Infraestrutura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28A703-8DA7-467F-86E8-7BA566B2FD48}"/>
              </a:ext>
            </a:extLst>
          </p:cNvPr>
          <p:cNvSpPr txBox="1"/>
          <p:nvPr/>
        </p:nvSpPr>
        <p:spPr>
          <a:xfrm>
            <a:off x="1974572" y="993047"/>
            <a:ext cx="5592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Prédio 1 (andar administrativo UERJ-ZO)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AB10EF-F6BF-4B00-BEDD-9019F20F5B7C}"/>
              </a:ext>
            </a:extLst>
          </p:cNvPr>
          <p:cNvSpPr txBox="1"/>
          <p:nvPr/>
        </p:nvSpPr>
        <p:spPr>
          <a:xfrm>
            <a:off x="1201388" y="2229713"/>
            <a:ext cx="3463783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Informações gerais</a:t>
            </a:r>
          </a:p>
          <a:p>
            <a:r>
              <a:rPr lang="pt-BR" sz="1600" dirty="0"/>
              <a:t>Com a presença de salas para utilização de funcionário administrativos da faculdade e uma sala do setor de Tecnologia, onde ficará hospedado os servidores e será o ponto de chegada e saída de redes externas (link via rádio e rede que liga a UFRJ) e saída para redes internas (rede de alimentação para alunos, funcionários, pesquisadores e acadêmicos, todos segregados por Vlans).</a:t>
            </a:r>
          </a:p>
        </p:txBody>
      </p:sp>
      <p:pic>
        <p:nvPicPr>
          <p:cNvPr id="9" name="Graphic 8" descr="Information">
            <a:extLst>
              <a:ext uri="{FF2B5EF4-FFF2-40B4-BE49-F238E27FC236}">
                <a16:creationId xmlns:a16="http://schemas.microsoft.com/office/drawing/2014/main" id="{416E66D6-2FFD-4CDA-B1A1-A7A75E1D16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8392" y="2237495"/>
            <a:ext cx="593035" cy="593035"/>
          </a:xfrm>
          <a:prstGeom prst="rect">
            <a:avLst/>
          </a:prstGeom>
        </p:spPr>
      </p:pic>
      <p:pic>
        <p:nvPicPr>
          <p:cNvPr id="10" name="image7.jpeg">
            <a:extLst>
              <a:ext uri="{FF2B5EF4-FFF2-40B4-BE49-F238E27FC236}">
                <a16:creationId xmlns:a16="http://schemas.microsoft.com/office/drawing/2014/main" id="{5FE6A9E0-C730-401B-B5B0-AD109FF1B0EC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096000" y="1177712"/>
            <a:ext cx="6096000" cy="5089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6830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4EE0AE9-93F7-439C-8120-EAC0FA3774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288" y="184665"/>
            <a:ext cx="1591503" cy="161676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EA32E95-652B-483F-8EFF-A26CA167B83F}"/>
              </a:ext>
            </a:extLst>
          </p:cNvPr>
          <p:cNvSpPr txBox="1"/>
          <p:nvPr/>
        </p:nvSpPr>
        <p:spPr>
          <a:xfrm>
            <a:off x="1974572" y="590392"/>
            <a:ext cx="55924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/>
              <a:t>Planta baixa de Infraestrutura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28A703-8DA7-467F-86E8-7BA566B2FD48}"/>
              </a:ext>
            </a:extLst>
          </p:cNvPr>
          <p:cNvSpPr txBox="1"/>
          <p:nvPr/>
        </p:nvSpPr>
        <p:spPr>
          <a:xfrm>
            <a:off x="1974572" y="993047"/>
            <a:ext cx="5592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Prédio 2 (andar térreo)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AB10EF-F6BF-4B00-BEDD-9019F20F5B7C}"/>
              </a:ext>
            </a:extLst>
          </p:cNvPr>
          <p:cNvSpPr txBox="1"/>
          <p:nvPr/>
        </p:nvSpPr>
        <p:spPr>
          <a:xfrm>
            <a:off x="1201388" y="2229713"/>
            <a:ext cx="3463783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Informações gerais</a:t>
            </a:r>
          </a:p>
          <a:p>
            <a:r>
              <a:rPr lang="pt-BR" sz="1600" dirty="0"/>
              <a:t>Com a presença de salas de aula, laboratórios de pesquisa, setor de logística, laboratórios de professores e o conjunto anexo onde possui mais salas de aula .</a:t>
            </a:r>
          </a:p>
        </p:txBody>
      </p:sp>
      <p:pic>
        <p:nvPicPr>
          <p:cNvPr id="9" name="Graphic 8" descr="Information">
            <a:extLst>
              <a:ext uri="{FF2B5EF4-FFF2-40B4-BE49-F238E27FC236}">
                <a16:creationId xmlns:a16="http://schemas.microsoft.com/office/drawing/2014/main" id="{416E66D6-2FFD-4CDA-B1A1-A7A75E1D16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8392" y="2237495"/>
            <a:ext cx="593035" cy="593035"/>
          </a:xfrm>
          <a:prstGeom prst="rect">
            <a:avLst/>
          </a:prstGeom>
        </p:spPr>
      </p:pic>
      <p:pic>
        <p:nvPicPr>
          <p:cNvPr id="11" name="image11.jpeg">
            <a:extLst>
              <a:ext uri="{FF2B5EF4-FFF2-40B4-BE49-F238E27FC236}">
                <a16:creationId xmlns:a16="http://schemas.microsoft.com/office/drawing/2014/main" id="{B74610DE-53E2-45FB-87A3-1E8550DB2AF2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291487" y="1621927"/>
            <a:ext cx="6900513" cy="4434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5969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4EE0AE9-93F7-439C-8120-EAC0FA3774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288" y="184665"/>
            <a:ext cx="1591503" cy="161676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EA32E95-652B-483F-8EFF-A26CA167B83F}"/>
              </a:ext>
            </a:extLst>
          </p:cNvPr>
          <p:cNvSpPr txBox="1"/>
          <p:nvPr/>
        </p:nvSpPr>
        <p:spPr>
          <a:xfrm>
            <a:off x="1974572" y="590392"/>
            <a:ext cx="55924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/>
              <a:t>Planta baixa de Infraestrutura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28A703-8DA7-467F-86E8-7BA566B2FD48}"/>
              </a:ext>
            </a:extLst>
          </p:cNvPr>
          <p:cNvSpPr txBox="1"/>
          <p:nvPr/>
        </p:nvSpPr>
        <p:spPr>
          <a:xfrm>
            <a:off x="1974572" y="993047"/>
            <a:ext cx="5592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Prédio 2 (2º andar)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AB10EF-F6BF-4B00-BEDD-9019F20F5B7C}"/>
              </a:ext>
            </a:extLst>
          </p:cNvPr>
          <p:cNvSpPr txBox="1"/>
          <p:nvPr/>
        </p:nvSpPr>
        <p:spPr>
          <a:xfrm>
            <a:off x="1201388" y="2229713"/>
            <a:ext cx="3463783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Informações gerais</a:t>
            </a:r>
          </a:p>
          <a:p>
            <a:r>
              <a:rPr lang="pt-BR" sz="1600" dirty="0"/>
              <a:t>Com a presença de salas de aula onde muitas delas possuem diversos computadores de mesa, laboratórios de pesquisa para graduandos e pós-graduandos, assim como laboratórios de professores. </a:t>
            </a:r>
          </a:p>
        </p:txBody>
      </p:sp>
      <p:pic>
        <p:nvPicPr>
          <p:cNvPr id="9" name="Graphic 8" descr="Information">
            <a:extLst>
              <a:ext uri="{FF2B5EF4-FFF2-40B4-BE49-F238E27FC236}">
                <a16:creationId xmlns:a16="http://schemas.microsoft.com/office/drawing/2014/main" id="{416E66D6-2FFD-4CDA-B1A1-A7A75E1D16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8392" y="2237495"/>
            <a:ext cx="593035" cy="593035"/>
          </a:xfrm>
          <a:prstGeom prst="rect">
            <a:avLst/>
          </a:prstGeom>
        </p:spPr>
      </p:pic>
      <p:pic>
        <p:nvPicPr>
          <p:cNvPr id="10" name="image18.jpeg">
            <a:extLst>
              <a:ext uri="{FF2B5EF4-FFF2-40B4-BE49-F238E27FC236}">
                <a16:creationId xmlns:a16="http://schemas.microsoft.com/office/drawing/2014/main" id="{56E3A071-CEA3-4B2D-9C11-AD672CB7900C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999602" y="1683731"/>
            <a:ext cx="7192397" cy="4181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0245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4EE0AE9-93F7-439C-8120-EAC0FA3774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288" y="184665"/>
            <a:ext cx="1591503" cy="161676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EA32E95-652B-483F-8EFF-A26CA167B83F}"/>
              </a:ext>
            </a:extLst>
          </p:cNvPr>
          <p:cNvSpPr txBox="1"/>
          <p:nvPr/>
        </p:nvSpPr>
        <p:spPr>
          <a:xfrm>
            <a:off x="1974572" y="590392"/>
            <a:ext cx="55924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/>
              <a:t>Sumário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28A703-8DA7-467F-86E8-7BA566B2FD48}"/>
              </a:ext>
            </a:extLst>
          </p:cNvPr>
          <p:cNvSpPr txBox="1"/>
          <p:nvPr/>
        </p:nvSpPr>
        <p:spPr>
          <a:xfrm>
            <a:off x="1974572" y="993047"/>
            <a:ext cx="5592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Conteúdo do projeto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BB837CA-A48C-405F-A308-B7AFC9CB570F}"/>
              </a:ext>
            </a:extLst>
          </p:cNvPr>
          <p:cNvSpPr txBox="1"/>
          <p:nvPr/>
        </p:nvSpPr>
        <p:spPr>
          <a:xfrm>
            <a:off x="1974572" y="1801430"/>
            <a:ext cx="1068125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pt-BR" sz="3200" dirty="0"/>
              <a:t>Apresentação e Objetivos</a:t>
            </a:r>
          </a:p>
          <a:p>
            <a:pPr marL="342900" indent="-342900">
              <a:buAutoNum type="arabicPeriod"/>
            </a:pPr>
            <a:r>
              <a:rPr lang="pt-BR" sz="3200" dirty="0"/>
              <a:t>Estrutura analítica</a:t>
            </a:r>
          </a:p>
          <a:p>
            <a:pPr marL="342900" indent="-342900">
              <a:buAutoNum type="arabicPeriod"/>
            </a:pPr>
            <a:r>
              <a:rPr lang="pt-BR" sz="3200" dirty="0"/>
              <a:t>Links de rádio frequência</a:t>
            </a:r>
          </a:p>
          <a:p>
            <a:pPr marL="342900" indent="-342900">
              <a:buAutoNum type="arabicPeriod"/>
            </a:pPr>
            <a:r>
              <a:rPr lang="pt-BR" sz="3200" dirty="0"/>
              <a:t>Plantas baixas de infraestrutura</a:t>
            </a:r>
          </a:p>
          <a:p>
            <a:pPr marL="342900" indent="-342900">
              <a:buAutoNum type="arabicPeriod"/>
            </a:pPr>
            <a:r>
              <a:rPr lang="pt-BR" sz="3200" dirty="0"/>
              <a:t>Cabeamento estruturado</a:t>
            </a:r>
          </a:p>
          <a:p>
            <a:pPr marL="342900" indent="-342900">
              <a:buAutoNum type="arabicPeriod"/>
            </a:pPr>
            <a:r>
              <a:rPr lang="pt-BR" sz="3200" dirty="0"/>
              <a:t>Segurança &amp; Resfriamento</a:t>
            </a:r>
          </a:p>
          <a:p>
            <a:pPr marL="342900" indent="-342900">
              <a:buAutoNum type="arabicPeriod"/>
            </a:pPr>
            <a:r>
              <a:rPr lang="pt-BR" sz="3200" dirty="0"/>
              <a:t>Rede &amp; infraestrutura</a:t>
            </a:r>
          </a:p>
          <a:p>
            <a:pPr marL="342900" indent="-342900">
              <a:buAutoNum type="arabicPeriod"/>
            </a:pPr>
            <a:r>
              <a:rPr lang="pt-BR" sz="3200" dirty="0"/>
              <a:t>Solução em nuvem</a:t>
            </a:r>
          </a:p>
          <a:p>
            <a:pPr marL="342900" indent="-342900">
              <a:buAutoNum type="arabicPeriod"/>
            </a:pPr>
            <a:r>
              <a:rPr lang="pt-BR" sz="3200" dirty="0"/>
              <a:t>TCO (Total Cost of Ownership)</a:t>
            </a:r>
          </a:p>
        </p:txBody>
      </p:sp>
    </p:spTree>
    <p:extLst>
      <p:ext uri="{BB962C8B-B14F-4D97-AF65-F5344CB8AC3E}">
        <p14:creationId xmlns:p14="http://schemas.microsoft.com/office/powerpoint/2010/main" val="39983526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4EE0AE9-93F7-439C-8120-EAC0FA3774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288" y="184665"/>
            <a:ext cx="1591503" cy="161676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EA32E95-652B-483F-8EFF-A26CA167B83F}"/>
              </a:ext>
            </a:extLst>
          </p:cNvPr>
          <p:cNvSpPr txBox="1"/>
          <p:nvPr/>
        </p:nvSpPr>
        <p:spPr>
          <a:xfrm>
            <a:off x="1974572" y="590392"/>
            <a:ext cx="55924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/>
              <a:t>Cabeamento Estruturado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28A703-8DA7-467F-86E8-7BA566B2FD48}"/>
              </a:ext>
            </a:extLst>
          </p:cNvPr>
          <p:cNvSpPr txBox="1"/>
          <p:nvPr/>
        </p:nvSpPr>
        <p:spPr>
          <a:xfrm>
            <a:off x="1974572" y="993047"/>
            <a:ext cx="5592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Normas e padrões</a:t>
            </a:r>
          </a:p>
        </p:txBody>
      </p:sp>
      <p:pic>
        <p:nvPicPr>
          <p:cNvPr id="5" name="image48.jpeg">
            <a:extLst>
              <a:ext uri="{FF2B5EF4-FFF2-40B4-BE49-F238E27FC236}">
                <a16:creationId xmlns:a16="http://schemas.microsoft.com/office/drawing/2014/main" id="{FD6A997A-DD08-40D8-B806-27FCFBF13DC8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896626" y="1555330"/>
            <a:ext cx="6612944" cy="477164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E680200-E569-48E1-A1A5-2D893B15E29F}"/>
              </a:ext>
            </a:extLst>
          </p:cNvPr>
          <p:cNvSpPr/>
          <p:nvPr/>
        </p:nvSpPr>
        <p:spPr>
          <a:xfrm>
            <a:off x="336636" y="2112998"/>
            <a:ext cx="4559990" cy="26320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4770" marR="853440">
              <a:lnSpc>
                <a:spcPct val="150000"/>
              </a:lnSpc>
              <a:spcBef>
                <a:spcPts val="5"/>
              </a:spcBef>
              <a:spcAft>
                <a:spcPts val="0"/>
              </a:spcAft>
            </a:pPr>
            <a:r>
              <a:rPr lang="pt-PT" sz="16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Após</a:t>
            </a:r>
            <a:r>
              <a:rPr lang="pt-PT" sz="1600" spc="-5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pt-PT" sz="16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o</a:t>
            </a:r>
            <a:r>
              <a:rPr lang="pt-PT" sz="1600" spc="-5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pt-PT" sz="16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mapeamento, o</a:t>
            </a:r>
            <a:r>
              <a:rPr lang="pt-PT" sz="1600" spc="-5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pt-PT" sz="16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cabeamento</a:t>
            </a:r>
            <a:r>
              <a:rPr lang="pt-PT" sz="1600" spc="5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pt-PT" sz="16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estruturado do projeto</a:t>
            </a:r>
            <a:r>
              <a:rPr lang="pt-PT" sz="1600" spc="-5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pt-PT" sz="16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é</a:t>
            </a:r>
            <a:r>
              <a:rPr lang="pt-PT" sz="1600" spc="-5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pt-PT" sz="16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uma</a:t>
            </a:r>
            <a:r>
              <a:rPr lang="pt-PT" sz="1600" spc="-5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pt-PT" sz="16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parte</a:t>
            </a:r>
            <a:r>
              <a:rPr lang="pt-PT" sz="1600" spc="-15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pt-PT" sz="16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crucial para</a:t>
            </a:r>
            <a:r>
              <a:rPr lang="pt-PT" sz="1600" spc="-15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pt-PT" sz="16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manter</a:t>
            </a:r>
            <a:r>
              <a:rPr lang="pt-PT" sz="1600" spc="-1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pt-PT" sz="16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</a:t>
            </a:r>
            <a:r>
              <a:rPr lang="pt-PT" sz="1600" spc="-285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pt-PT" sz="16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universidade totalmente integrada e em funcionamento de forma segura, escalável, de fácil</a:t>
            </a:r>
            <a:r>
              <a:rPr lang="pt-PT" sz="1600" spc="5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pt-PT" sz="16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detecção</a:t>
            </a:r>
            <a:r>
              <a:rPr lang="pt-PT" sz="1600" spc="-5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pt-PT" sz="16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de</a:t>
            </a:r>
            <a:r>
              <a:rPr lang="pt-PT" sz="1600" spc="5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pt-PT" sz="16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erros e</a:t>
            </a:r>
            <a:r>
              <a:rPr lang="pt-PT" sz="1600" spc="1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pt-PT" sz="16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custo</a:t>
            </a:r>
            <a:r>
              <a:rPr lang="pt-PT" sz="1600" spc="1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pt-PT" sz="16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de</a:t>
            </a:r>
            <a:r>
              <a:rPr lang="pt-PT" sz="1600" spc="-5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pt-PT" sz="16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manutenção bem</a:t>
            </a:r>
            <a:r>
              <a:rPr lang="pt-PT" sz="1600" spc="-5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pt-PT" sz="16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reduzido.</a:t>
            </a:r>
            <a:endParaRPr lang="pt-BR" sz="1600" dirty="0"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93224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4EE0AE9-93F7-439C-8120-EAC0FA3774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288" y="184665"/>
            <a:ext cx="1591503" cy="161676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EA32E95-652B-483F-8EFF-A26CA167B83F}"/>
              </a:ext>
            </a:extLst>
          </p:cNvPr>
          <p:cNvSpPr txBox="1"/>
          <p:nvPr/>
        </p:nvSpPr>
        <p:spPr>
          <a:xfrm>
            <a:off x="1974572" y="590392"/>
            <a:ext cx="55924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/>
              <a:t>Cabeamento Estruturado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28A703-8DA7-467F-86E8-7BA566B2FD48}"/>
              </a:ext>
            </a:extLst>
          </p:cNvPr>
          <p:cNvSpPr txBox="1"/>
          <p:nvPr/>
        </p:nvSpPr>
        <p:spPr>
          <a:xfrm>
            <a:off x="1974572" y="993047"/>
            <a:ext cx="5592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Normas e padrões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E680200-E569-48E1-A1A5-2D893B15E29F}"/>
              </a:ext>
            </a:extLst>
          </p:cNvPr>
          <p:cNvSpPr/>
          <p:nvPr/>
        </p:nvSpPr>
        <p:spPr>
          <a:xfrm>
            <a:off x="336636" y="2112998"/>
            <a:ext cx="455999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PT" dirty="0"/>
              <a:t>Para a implementação do projeto de cabeamento estruturado, é necessário levar em consideração alguns fatores importantes antes de partir diretamente para a estruturação: Seguir fielmente as normas para Cabeamento Estruturado (NBR 14565) e caminhos e espaços para o Cabeamento Estruturado (NBR 16415)</a:t>
            </a:r>
            <a:endParaRPr lang="pt-BR" dirty="0"/>
          </a:p>
        </p:txBody>
      </p:sp>
      <p:pic>
        <p:nvPicPr>
          <p:cNvPr id="7" name="image49.jpeg">
            <a:extLst>
              <a:ext uri="{FF2B5EF4-FFF2-40B4-BE49-F238E27FC236}">
                <a16:creationId xmlns:a16="http://schemas.microsoft.com/office/drawing/2014/main" id="{5A86B8FB-4F4F-421C-9B73-A2DF91BA1EC9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830364" y="1607270"/>
            <a:ext cx="7024999" cy="4939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463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4EE0AE9-93F7-439C-8120-EAC0FA3774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288" y="184665"/>
            <a:ext cx="1591503" cy="161676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EA32E95-652B-483F-8EFF-A26CA167B83F}"/>
              </a:ext>
            </a:extLst>
          </p:cNvPr>
          <p:cNvSpPr txBox="1"/>
          <p:nvPr/>
        </p:nvSpPr>
        <p:spPr>
          <a:xfrm>
            <a:off x="1974572" y="590392"/>
            <a:ext cx="55924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/>
              <a:t>Cabeamento Estruturado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28A703-8DA7-467F-86E8-7BA566B2FD48}"/>
              </a:ext>
            </a:extLst>
          </p:cNvPr>
          <p:cNvSpPr txBox="1"/>
          <p:nvPr/>
        </p:nvSpPr>
        <p:spPr>
          <a:xfrm>
            <a:off x="1974572" y="993047"/>
            <a:ext cx="5592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Interligações entre edifícios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E680200-E569-48E1-A1A5-2D893B15E29F}"/>
              </a:ext>
            </a:extLst>
          </p:cNvPr>
          <p:cNvSpPr/>
          <p:nvPr/>
        </p:nvSpPr>
        <p:spPr>
          <a:xfrm>
            <a:off x="925788" y="2090078"/>
            <a:ext cx="455999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PT" dirty="0"/>
              <a:t>O diagrama a seguir mostra explicitamente como deve ser realizada a ligação entre os prédios 1 e 2 dentro do Campus da UERJ-ZO, onde temos o recebimento do link via rádio e fibra óptica  no prédio 1, tendo consigo a distribuição interna da rede em seus andares de biblioteca e setores administrativos, como também a passagem com redundância para o prédio 2.</a:t>
            </a:r>
          </a:p>
          <a:p>
            <a:endParaRPr lang="pt-PT" dirty="0"/>
          </a:p>
          <a:p>
            <a:r>
              <a:rPr lang="pt-PT" dirty="0"/>
              <a:t>A ligação com o prédio 2 se dará com uma via por fibra óptica e um link de redundância de Infra Vermelho utilizando-se de canhão de laser como transmissão de dados reserva.</a:t>
            </a:r>
            <a:endParaRPr lang="pt-BR" dirty="0"/>
          </a:p>
        </p:txBody>
      </p:sp>
      <p:pic>
        <p:nvPicPr>
          <p:cNvPr id="9" name="image50.jpeg">
            <a:extLst>
              <a:ext uri="{FF2B5EF4-FFF2-40B4-BE49-F238E27FC236}">
                <a16:creationId xmlns:a16="http://schemas.microsoft.com/office/drawing/2014/main" id="{47528EBE-B26C-4580-BEB0-EC7FCCAD114C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288460" y="590392"/>
            <a:ext cx="4677410" cy="5732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5352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4EE0AE9-93F7-439C-8120-EAC0FA3774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288" y="184665"/>
            <a:ext cx="1591503" cy="161676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EA32E95-652B-483F-8EFF-A26CA167B83F}"/>
              </a:ext>
            </a:extLst>
          </p:cNvPr>
          <p:cNvSpPr txBox="1"/>
          <p:nvPr/>
        </p:nvSpPr>
        <p:spPr>
          <a:xfrm>
            <a:off x="1974572" y="590392"/>
            <a:ext cx="55924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/>
              <a:t>Cabeamento Estruturado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28A703-8DA7-467F-86E8-7BA566B2FD48}"/>
              </a:ext>
            </a:extLst>
          </p:cNvPr>
          <p:cNvSpPr txBox="1"/>
          <p:nvPr/>
        </p:nvSpPr>
        <p:spPr>
          <a:xfrm>
            <a:off x="1974572" y="993047"/>
            <a:ext cx="5592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Aterramento e Energia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E680200-E569-48E1-A1A5-2D893B15E29F}"/>
              </a:ext>
            </a:extLst>
          </p:cNvPr>
          <p:cNvSpPr/>
          <p:nvPr/>
        </p:nvSpPr>
        <p:spPr>
          <a:xfrm>
            <a:off x="1267654" y="1801430"/>
            <a:ext cx="5592417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PT" b="1" dirty="0"/>
              <a:t>Energização mínima</a:t>
            </a:r>
            <a:endParaRPr lang="pt-BR" b="1" dirty="0"/>
          </a:p>
          <a:p>
            <a:r>
              <a:rPr lang="pt-PT" sz="1600" dirty="0"/>
              <a:t>Em caso de não possuirmos energização initerrupta (gerador), todos os equipamentos que recebem energia deverão ter:</a:t>
            </a:r>
            <a:endParaRPr lang="pt-BR" sz="16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pt-PT" sz="1600" dirty="0"/>
              <a:t>Transformador de Isolamento</a:t>
            </a:r>
            <a:endParaRPr lang="pt-BR" sz="16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pt-PT" sz="1600" dirty="0"/>
              <a:t>Transformador de Isolamento Blindado</a:t>
            </a:r>
            <a:endParaRPr lang="pt-BR" sz="16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pt-PT" sz="1600" dirty="0"/>
              <a:t>Transformador de Mitigação Harmônica</a:t>
            </a:r>
            <a:endParaRPr lang="pt-BR" sz="16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pt-PT" sz="1600" dirty="0"/>
              <a:t>Dispositivos de proteção contra surtos</a:t>
            </a:r>
            <a:endParaRPr lang="pt-BR" sz="16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pt-PT" sz="1600" dirty="0"/>
              <a:t>Reguladores de Tensão</a:t>
            </a:r>
            <a:endParaRPr lang="pt-BR" sz="16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pt-PT" sz="1600" dirty="0"/>
              <a:t>Condicionador de Energia</a:t>
            </a:r>
            <a:endParaRPr lang="pt-BR" sz="16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pt-PT" sz="1600" dirty="0"/>
              <a:t>Filtro Harmônico</a:t>
            </a:r>
            <a:endParaRPr lang="pt-BR" sz="1600" dirty="0"/>
          </a:p>
          <a:p>
            <a:r>
              <a:rPr lang="pt-PT" dirty="0"/>
              <a:t> </a:t>
            </a:r>
            <a:endParaRPr lang="pt-BR" dirty="0"/>
          </a:p>
          <a:p>
            <a:r>
              <a:rPr lang="pt-PT" sz="1600" dirty="0"/>
              <a:t>Caso tenhamos gerador, todas as tomadas da Sala Facilidade de Entrada (EF) deverão estar conectadas ao gerador.</a:t>
            </a:r>
          </a:p>
          <a:p>
            <a:endParaRPr lang="pt-PT" sz="1600" dirty="0"/>
          </a:p>
          <a:p>
            <a:r>
              <a:rPr lang="pt-PT" sz="1600" dirty="0"/>
              <a:t>Para prosseguirmos mantendo a conformidade com estas normas, também devemos manter toda a estrutura propriamente energizada, aterrada, e ligada, incluindo os racks e equipamentos, como descrevemos no diagrama a seguir.</a:t>
            </a:r>
            <a:endParaRPr lang="pt-BR" sz="1600" dirty="0"/>
          </a:p>
          <a:p>
            <a:endParaRPr lang="pt-BR" sz="1600" dirty="0"/>
          </a:p>
        </p:txBody>
      </p:sp>
      <p:pic>
        <p:nvPicPr>
          <p:cNvPr id="5" name="Graphic 4" descr="Battery charging">
            <a:extLst>
              <a:ext uri="{FF2B5EF4-FFF2-40B4-BE49-F238E27FC236}">
                <a16:creationId xmlns:a16="http://schemas.microsoft.com/office/drawing/2014/main" id="{C0F84178-810E-453D-9F4D-D6A3E157A1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4619" y="1801430"/>
            <a:ext cx="593035" cy="5930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B5A525E-C7E8-40C1-93AA-A697469F11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65770" y="361364"/>
            <a:ext cx="3985984" cy="6496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8933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4EE0AE9-93F7-439C-8120-EAC0FA3774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288" y="184665"/>
            <a:ext cx="1591503" cy="161676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EA32E95-652B-483F-8EFF-A26CA167B83F}"/>
              </a:ext>
            </a:extLst>
          </p:cNvPr>
          <p:cNvSpPr txBox="1"/>
          <p:nvPr/>
        </p:nvSpPr>
        <p:spPr>
          <a:xfrm>
            <a:off x="1974572" y="590392"/>
            <a:ext cx="55924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/>
              <a:t>Cabeamento Estruturado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28A703-8DA7-467F-86E8-7BA566B2FD48}"/>
              </a:ext>
            </a:extLst>
          </p:cNvPr>
          <p:cNvSpPr txBox="1"/>
          <p:nvPr/>
        </p:nvSpPr>
        <p:spPr>
          <a:xfrm>
            <a:off x="1974572" y="993047"/>
            <a:ext cx="5592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Conduites e distribuição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DFB2F8-1F66-4C03-B606-C230921E8B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9925" y="2102431"/>
            <a:ext cx="4762500" cy="169545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AD06350-8906-4EC3-80BE-B26C00F1AAB2}"/>
              </a:ext>
            </a:extLst>
          </p:cNvPr>
          <p:cNvSpPr/>
          <p:nvPr/>
        </p:nvSpPr>
        <p:spPr>
          <a:xfrm>
            <a:off x="1267654" y="1951222"/>
            <a:ext cx="5592417" cy="18466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PT" b="1" dirty="0"/>
              <a:t>Passagem de cabeamento</a:t>
            </a:r>
          </a:p>
          <a:p>
            <a:r>
              <a:rPr lang="pt-BR" sz="1600" dirty="0"/>
              <a:t>Para realizar a passagem de cabeamento interno e externo, devemos ter conhecimento das normas e medidas adequadas para cada finalidade, ao lado temos um quadro de medidas mais usuais para passagem de cabos de rede em conduites.</a:t>
            </a:r>
          </a:p>
          <a:p>
            <a:r>
              <a:rPr lang="pt-BR" sz="1600" dirty="0"/>
              <a:t>A passagem de conduites para soluções outdoor devem estar no mínimo a uma profundidade de 46cm.</a:t>
            </a:r>
            <a:endParaRPr lang="pt-PT" sz="1600" dirty="0"/>
          </a:p>
        </p:txBody>
      </p:sp>
      <p:pic>
        <p:nvPicPr>
          <p:cNvPr id="10" name="Graphic 9" descr="Electrician">
            <a:extLst>
              <a:ext uri="{FF2B5EF4-FFF2-40B4-BE49-F238E27FC236}">
                <a16:creationId xmlns:a16="http://schemas.microsoft.com/office/drawing/2014/main" id="{F55A5337-F341-4A0A-811D-A2543AD97F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3521" y="1951222"/>
            <a:ext cx="593035" cy="593035"/>
          </a:xfrm>
          <a:prstGeom prst="rect">
            <a:avLst/>
          </a:prstGeom>
        </p:spPr>
      </p:pic>
      <p:sp>
        <p:nvSpPr>
          <p:cNvPr id="11" name="Rectangle 2">
            <a:extLst>
              <a:ext uri="{FF2B5EF4-FFF2-40B4-BE49-F238E27FC236}">
                <a16:creationId xmlns:a16="http://schemas.microsoft.com/office/drawing/2014/main" id="{0D8A985D-E7C5-4E6F-B40A-2EA4C2B2E6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51325" y="426033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pic>
        <p:nvPicPr>
          <p:cNvPr id="14" name="image61.jpeg">
            <a:extLst>
              <a:ext uri="{FF2B5EF4-FFF2-40B4-BE49-F238E27FC236}">
                <a16:creationId xmlns:a16="http://schemas.microsoft.com/office/drawing/2014/main" id="{D7C4948A-C476-40C6-875D-22AEDD8C6ABA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481200" y="5245893"/>
            <a:ext cx="2265143" cy="1354217"/>
          </a:xfrm>
          <a:prstGeom prst="rect">
            <a:avLst/>
          </a:prstGeom>
        </p:spPr>
      </p:pic>
      <p:pic>
        <p:nvPicPr>
          <p:cNvPr id="15" name="image62.jpeg">
            <a:extLst>
              <a:ext uri="{FF2B5EF4-FFF2-40B4-BE49-F238E27FC236}">
                <a16:creationId xmlns:a16="http://schemas.microsoft.com/office/drawing/2014/main" id="{7963CDD5-7B1C-41EB-ABE5-7C44C815812F}"/>
              </a:ext>
            </a:extLst>
          </p:cNvPr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069925" y="3980277"/>
            <a:ext cx="2265144" cy="1695450"/>
          </a:xfrm>
          <a:prstGeom prst="rect">
            <a:avLst/>
          </a:prstGeom>
        </p:spPr>
      </p:pic>
      <p:pic>
        <p:nvPicPr>
          <p:cNvPr id="16" name="image63.jpeg">
            <a:extLst>
              <a:ext uri="{FF2B5EF4-FFF2-40B4-BE49-F238E27FC236}">
                <a16:creationId xmlns:a16="http://schemas.microsoft.com/office/drawing/2014/main" id="{FCA79F5C-6520-4EA1-9E92-7B05479F129C}"/>
              </a:ext>
            </a:extLst>
          </p:cNvPr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9567282" y="3980275"/>
            <a:ext cx="2265143" cy="1695449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967E8BAD-45A7-4C27-8ED8-CC5F78576113}"/>
              </a:ext>
            </a:extLst>
          </p:cNvPr>
          <p:cNvSpPr/>
          <p:nvPr/>
        </p:nvSpPr>
        <p:spPr>
          <a:xfrm>
            <a:off x="1276556" y="3968344"/>
            <a:ext cx="5592417" cy="1354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PT" b="1" dirty="0"/>
              <a:t>Soluções internas/Indoor</a:t>
            </a:r>
          </a:p>
          <a:p>
            <a:r>
              <a:rPr lang="pt-PT" sz="1600" dirty="0"/>
              <a:t>Seguindo as normas ABNT 14565, também é necessário para a distribuição horizontal dos cabos, equiparmos esta distribuição com </a:t>
            </a:r>
            <a:r>
              <a:rPr lang="pt-PT" sz="1600" i="1" dirty="0"/>
              <a:t>conduítes</a:t>
            </a:r>
            <a:r>
              <a:rPr lang="pt-PT" sz="1600" dirty="0"/>
              <a:t>, </a:t>
            </a:r>
            <a:r>
              <a:rPr lang="pt-PT" sz="1600" i="1" dirty="0"/>
              <a:t>caixas de junção</a:t>
            </a:r>
            <a:r>
              <a:rPr lang="pt-PT" sz="1600" dirty="0"/>
              <a:t>, </a:t>
            </a:r>
            <a:r>
              <a:rPr lang="pt-PT" sz="1600" i="1" dirty="0"/>
              <a:t>caneletas, pullboxes </a:t>
            </a:r>
            <a:r>
              <a:rPr lang="pt-PT" sz="1600" dirty="0"/>
              <a:t>e </a:t>
            </a:r>
            <a:r>
              <a:rPr lang="pt-PT" sz="1600" i="1" dirty="0"/>
              <a:t>trilho para os cabos (cable tray)</a:t>
            </a:r>
            <a:endParaRPr lang="pt-PT" sz="1600" dirty="0"/>
          </a:p>
        </p:txBody>
      </p:sp>
    </p:spTree>
    <p:extLst>
      <p:ext uri="{BB962C8B-B14F-4D97-AF65-F5344CB8AC3E}">
        <p14:creationId xmlns:p14="http://schemas.microsoft.com/office/powerpoint/2010/main" val="19047624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4EE0AE9-93F7-439C-8120-EAC0FA3774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288" y="184665"/>
            <a:ext cx="1591503" cy="161676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EA32E95-652B-483F-8EFF-A26CA167B83F}"/>
              </a:ext>
            </a:extLst>
          </p:cNvPr>
          <p:cNvSpPr txBox="1"/>
          <p:nvPr/>
        </p:nvSpPr>
        <p:spPr>
          <a:xfrm>
            <a:off x="1868437" y="530762"/>
            <a:ext cx="3435914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/>
              <a:t>Backbone de Campus</a:t>
            </a:r>
          </a:p>
          <a:p>
            <a:r>
              <a:rPr lang="pt-BR" sz="2000" dirty="0"/>
              <a:t>Com cabos de fibra multimode</a:t>
            </a:r>
          </a:p>
          <a:p>
            <a:pPr algn="ctr"/>
            <a:r>
              <a:rPr lang="pt-BR" dirty="0"/>
              <a:t>OM4 (MMF)</a:t>
            </a:r>
            <a:endParaRPr lang="pt-BR" sz="20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223" y="4114800"/>
            <a:ext cx="2985938" cy="196377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775791" y="3745468"/>
            <a:ext cx="16356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Emenda óptica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173223" y="1777257"/>
            <a:ext cx="3428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Tubo PEAD para passagem da fibra</a:t>
            </a:r>
          </a:p>
        </p:txBody>
      </p:sp>
      <p:pic>
        <p:nvPicPr>
          <p:cNvPr id="12" name="Picture 11" descr="Tubo PEAD para Fibra Óptica - Apuã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2771" y="2111569"/>
            <a:ext cx="2606841" cy="16930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4528" y="0"/>
            <a:ext cx="62674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1401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4EE0AE9-93F7-439C-8120-EAC0FA3774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040" y="92333"/>
            <a:ext cx="1591503" cy="161676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EA32E95-652B-483F-8EFF-A26CA167B83F}"/>
              </a:ext>
            </a:extLst>
          </p:cNvPr>
          <p:cNvSpPr txBox="1"/>
          <p:nvPr/>
        </p:nvSpPr>
        <p:spPr>
          <a:xfrm>
            <a:off x="184289" y="1801430"/>
            <a:ext cx="31830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/>
              <a:t>Projeto </a:t>
            </a:r>
          </a:p>
          <a:p>
            <a:r>
              <a:rPr lang="pt-BR" sz="2000" b="1" dirty="0"/>
              <a:t>do cabeamento Estruturado</a:t>
            </a:r>
          </a:p>
        </p:txBody>
      </p:sp>
      <p:pic>
        <p:nvPicPr>
          <p:cNvPr id="7" name="Picture 6"/>
          <p:cNvPicPr/>
          <p:nvPr/>
        </p:nvPicPr>
        <p:blipFill>
          <a:blip r:embed="rId3"/>
          <a:stretch>
            <a:fillRect/>
          </a:stretch>
        </p:blipFill>
        <p:spPr>
          <a:xfrm>
            <a:off x="3367294" y="0"/>
            <a:ext cx="8824706" cy="678663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74368" y="2796318"/>
            <a:ext cx="319292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i="1" dirty="0"/>
              <a:t>Cabeamento do prédio 1 à Biblioteca.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i="1" dirty="0"/>
              <a:t>Cabeamento do prédio 2, 2º andar.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i="1" dirty="0"/>
              <a:t>Cabeamento do prédio 2, Térreo.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400" dirty="0"/>
          </a:p>
        </p:txBody>
      </p:sp>
    </p:spTree>
    <p:extLst>
      <p:ext uri="{BB962C8B-B14F-4D97-AF65-F5344CB8AC3E}">
        <p14:creationId xmlns:p14="http://schemas.microsoft.com/office/powerpoint/2010/main" val="11141476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9663"/>
            <a:ext cx="12192000" cy="59583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4EE0AE9-93F7-439C-8120-EAC0FA3774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63" y="0"/>
            <a:ext cx="1591503" cy="1616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224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00" y="0"/>
            <a:ext cx="12014200" cy="66421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4EE0AE9-93F7-439C-8120-EAC0FA3774A3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33500" cy="1354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576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4EE0AE9-93F7-439C-8120-EAC0FA3774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288" y="184665"/>
            <a:ext cx="1591503" cy="161676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EA32E95-652B-483F-8EFF-A26CA167B83F}"/>
              </a:ext>
            </a:extLst>
          </p:cNvPr>
          <p:cNvSpPr txBox="1"/>
          <p:nvPr/>
        </p:nvSpPr>
        <p:spPr>
          <a:xfrm>
            <a:off x="1974572" y="590392"/>
            <a:ext cx="55924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/>
              <a:t>Segurança &amp; Resfriamento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28A703-8DA7-467F-86E8-7BA566B2FD48}"/>
              </a:ext>
            </a:extLst>
          </p:cNvPr>
          <p:cNvSpPr txBox="1"/>
          <p:nvPr/>
        </p:nvSpPr>
        <p:spPr>
          <a:xfrm>
            <a:off x="1974572" y="993047"/>
            <a:ext cx="5592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Segurança: Normas e boas práticas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03F98A4-79E1-4C23-9503-8DDF8688752F}"/>
              </a:ext>
            </a:extLst>
          </p:cNvPr>
          <p:cNvSpPr/>
          <p:nvPr/>
        </p:nvSpPr>
        <p:spPr>
          <a:xfrm>
            <a:off x="1363110" y="1997314"/>
            <a:ext cx="4559990" cy="23391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PT" b="1" dirty="0"/>
              <a:t>Segurança geral</a:t>
            </a:r>
          </a:p>
          <a:p>
            <a:r>
              <a:rPr lang="pt-PT" sz="1600" dirty="0"/>
              <a:t>Para ter a segurança de um datacenter, é necessário que haja: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600" dirty="0"/>
              <a:t> </a:t>
            </a:r>
            <a:r>
              <a:rPr lang="pt-PT" sz="1600" b="1" dirty="0"/>
              <a:t>Segurança física: </a:t>
            </a:r>
            <a:r>
              <a:rPr lang="pt-PT" sz="1600" dirty="0"/>
              <a:t>Proteção contra desastres naturais e acesso de pessoas não autorizadas aos equipamentos.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600" b="1" dirty="0"/>
              <a:t>Segurança lógica: </a:t>
            </a:r>
            <a:r>
              <a:rPr lang="pt-PT" sz="1600" dirty="0"/>
              <a:t>Gerenciamento de credenciais e logs de pessoas autorizadas a operar nos equipamentos dentro do datacenter.</a:t>
            </a:r>
            <a:endParaRPr lang="pt-BR" sz="1600" dirty="0"/>
          </a:p>
        </p:txBody>
      </p:sp>
      <p:pic>
        <p:nvPicPr>
          <p:cNvPr id="10" name="Graphic 9" descr="Lock">
            <a:extLst>
              <a:ext uri="{FF2B5EF4-FFF2-40B4-BE49-F238E27FC236}">
                <a16:creationId xmlns:a16="http://schemas.microsoft.com/office/drawing/2014/main" id="{1ACDE490-E516-4DDF-9AE7-A73AE4DD80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2542" y="1997314"/>
            <a:ext cx="630568" cy="630568"/>
          </a:xfrm>
          <a:prstGeom prst="rect">
            <a:avLst/>
          </a:prstGeom>
        </p:spPr>
      </p:pic>
      <p:pic>
        <p:nvPicPr>
          <p:cNvPr id="12" name="Graphic 11" descr="Fire">
            <a:extLst>
              <a:ext uri="{FF2B5EF4-FFF2-40B4-BE49-F238E27FC236}">
                <a16:creationId xmlns:a16="http://schemas.microsoft.com/office/drawing/2014/main" id="{8E1EE687-287A-454A-89E2-CDE74A6783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32542" y="4508692"/>
            <a:ext cx="630568" cy="630568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76BC54F-1AB8-4A1D-858E-91FF40218227}"/>
              </a:ext>
            </a:extLst>
          </p:cNvPr>
          <p:cNvSpPr/>
          <p:nvPr/>
        </p:nvSpPr>
        <p:spPr>
          <a:xfrm>
            <a:off x="1363110" y="4508692"/>
            <a:ext cx="10596352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PT" b="1" dirty="0"/>
              <a:t>Proteção contra Incêndio</a:t>
            </a:r>
          </a:p>
          <a:p>
            <a:r>
              <a:rPr lang="pt-PT" sz="1600" dirty="0"/>
              <a:t>Sistemas de supressão a incêndio e combate a chamas são essenciais para que em caso de desastres emergenciais aconteçam, sejam controlados rápidamente e tenham o menor impacto possível, tanto em infraestrutura local, como equipamentos e vidas humanas. </a:t>
            </a:r>
          </a:p>
          <a:p>
            <a:r>
              <a:rPr lang="pt-PT" sz="1600" dirty="0"/>
              <a:t>Assim como também é recomendável que as paredes de um datacenter sejam especiais com materiais que suportem chamas de 1260 ºC por 1h e tenham portas corta-fogo de utilização de acordo com a </a:t>
            </a:r>
            <a:r>
              <a:rPr lang="pt-BR" sz="1600" b="1" dirty="0"/>
              <a:t>NBR 9441</a:t>
            </a:r>
            <a:r>
              <a:rPr lang="pt-PT" sz="1600" dirty="0"/>
              <a:t>.</a:t>
            </a:r>
            <a:endParaRPr lang="pt-BR" sz="1600" dirty="0"/>
          </a:p>
        </p:txBody>
      </p:sp>
      <p:pic>
        <p:nvPicPr>
          <p:cNvPr id="15" name="Graphic 14" descr="Thermometer">
            <a:extLst>
              <a:ext uri="{FF2B5EF4-FFF2-40B4-BE49-F238E27FC236}">
                <a16:creationId xmlns:a16="http://schemas.microsoft.com/office/drawing/2014/main" id="{ED67615A-C4AC-44B8-A3CF-93E7FA6EC98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768905" y="1997315"/>
            <a:ext cx="630567" cy="630567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FA685ECB-6D01-4B92-A7E5-27180A77E048}"/>
              </a:ext>
            </a:extLst>
          </p:cNvPr>
          <p:cNvSpPr/>
          <p:nvPr/>
        </p:nvSpPr>
        <p:spPr>
          <a:xfrm>
            <a:off x="7399472" y="1997314"/>
            <a:ext cx="4559990" cy="26161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PT" b="1" dirty="0"/>
              <a:t>Controle de temperatura e umidade</a:t>
            </a:r>
          </a:p>
          <a:p>
            <a:r>
              <a:rPr lang="pt-PT" sz="1600" dirty="0"/>
              <a:t>O controle de temperatura e umidade constante é um método de manter sob controle dois fatores importantes para um bom funcionamento dos equipamento e evitar o maior desgaste e perda dos mesmos.</a:t>
            </a:r>
          </a:p>
          <a:p>
            <a:r>
              <a:rPr lang="pt-PT" sz="1600" dirty="0"/>
              <a:t>A temperatura ideal para se manter um datacenter é entre 15 ºC e 32 ºC com a umidade relativa entre 20% e 80% conforme a </a:t>
            </a:r>
            <a:r>
              <a:rPr lang="pt-BR" sz="1600" b="1" dirty="0"/>
              <a:t>ASHRAE 9.9</a:t>
            </a:r>
            <a:r>
              <a:rPr lang="pt-BR" dirty="0"/>
              <a:t> </a:t>
            </a:r>
          </a:p>
          <a:p>
            <a:endParaRPr lang="pt-BR" sz="1600" dirty="0"/>
          </a:p>
        </p:txBody>
      </p:sp>
    </p:spTree>
    <p:extLst>
      <p:ext uri="{BB962C8B-B14F-4D97-AF65-F5344CB8AC3E}">
        <p14:creationId xmlns:p14="http://schemas.microsoft.com/office/powerpoint/2010/main" val="5361353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4EE0AE9-93F7-439C-8120-EAC0FA3774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288" y="184665"/>
            <a:ext cx="1591503" cy="161676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EA32E95-652B-483F-8EFF-A26CA167B83F}"/>
              </a:ext>
            </a:extLst>
          </p:cNvPr>
          <p:cNvSpPr txBox="1"/>
          <p:nvPr/>
        </p:nvSpPr>
        <p:spPr>
          <a:xfrm>
            <a:off x="1974572" y="590392"/>
            <a:ext cx="55924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/>
              <a:t>Apresentação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28A703-8DA7-467F-86E8-7BA566B2FD48}"/>
              </a:ext>
            </a:extLst>
          </p:cNvPr>
          <p:cNvSpPr txBox="1"/>
          <p:nvPr/>
        </p:nvSpPr>
        <p:spPr>
          <a:xfrm>
            <a:off x="1974572" y="993047"/>
            <a:ext cx="5592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Equipe &amp; Objetivo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0C84128-E74A-4C41-9B01-299702BF7064}"/>
              </a:ext>
            </a:extLst>
          </p:cNvPr>
          <p:cNvSpPr txBox="1"/>
          <p:nvPr/>
        </p:nvSpPr>
        <p:spPr>
          <a:xfrm>
            <a:off x="1099928" y="2447290"/>
            <a:ext cx="267694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Equipe desenvolvedora:</a:t>
            </a:r>
          </a:p>
          <a:p>
            <a:endParaRPr lang="pt-BR" dirty="0"/>
          </a:p>
          <a:p>
            <a:r>
              <a:rPr lang="pt-BR" dirty="0"/>
              <a:t>Breno Sales da Silva</a:t>
            </a:r>
          </a:p>
          <a:p>
            <a:r>
              <a:rPr lang="pt-BR" dirty="0"/>
              <a:t>Leandro da Silva Pimentel</a:t>
            </a:r>
          </a:p>
          <a:p>
            <a:r>
              <a:rPr lang="pt-BR" dirty="0"/>
              <a:t>Luan Silva Aguiar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4B95086-0B7E-444B-8F8E-963C0038CB55}"/>
              </a:ext>
            </a:extLst>
          </p:cNvPr>
          <p:cNvSpPr txBox="1"/>
          <p:nvPr/>
        </p:nvSpPr>
        <p:spPr>
          <a:xfrm>
            <a:off x="4641571" y="2447290"/>
            <a:ext cx="725556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Objetivo do projeto</a:t>
            </a:r>
          </a:p>
          <a:p>
            <a:endParaRPr lang="pt-BR" dirty="0"/>
          </a:p>
          <a:p>
            <a:r>
              <a:rPr lang="pt-BR" dirty="0"/>
              <a:t>Nosso projeto Zona Oeste Conectada, tem como objetivo de definir um link de Rádio conectando SUMARÉ x MENDANHA x UERJ-ZO.</a:t>
            </a:r>
          </a:p>
          <a:p>
            <a:endParaRPr lang="pt-BR" dirty="0"/>
          </a:p>
          <a:p>
            <a:r>
              <a:rPr lang="pt-BR" dirty="0"/>
              <a:t>O projeto também contará com o objetivo de prover acesso à internet no campus da UERJ-ZO, incluindo no processo o mapeamento do local, verificação das necessidades do campus, projetar a infraestrutura de redes e cabeamento conforme às normas IEEE 802.1x, além de selecionar os equipamentos adequados para tal infraestrutura. </a:t>
            </a:r>
          </a:p>
        </p:txBody>
      </p:sp>
      <p:pic>
        <p:nvPicPr>
          <p:cNvPr id="22" name="Graphic 21" descr="Group of men">
            <a:extLst>
              <a:ext uri="{FF2B5EF4-FFF2-40B4-BE49-F238E27FC236}">
                <a16:creationId xmlns:a16="http://schemas.microsoft.com/office/drawing/2014/main" id="{9F7FB8B0-8AE8-45C3-996D-4F171A6069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5178" y="2328602"/>
            <a:ext cx="593035" cy="593035"/>
          </a:xfrm>
          <a:prstGeom prst="rect">
            <a:avLst/>
          </a:prstGeom>
        </p:spPr>
      </p:pic>
      <p:pic>
        <p:nvPicPr>
          <p:cNvPr id="24" name="Graphic 23" descr="Target">
            <a:extLst>
              <a:ext uri="{FF2B5EF4-FFF2-40B4-BE49-F238E27FC236}">
                <a16:creationId xmlns:a16="http://schemas.microsoft.com/office/drawing/2014/main" id="{88E975B4-EFDE-4F1D-8CE1-1BF9AFF506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48536" y="2333338"/>
            <a:ext cx="593035" cy="593035"/>
          </a:xfrm>
          <a:prstGeom prst="rect">
            <a:avLst/>
          </a:prstGeom>
        </p:spPr>
      </p:pic>
      <p:pic>
        <p:nvPicPr>
          <p:cNvPr id="26" name="Graphic 25" descr="Graduation cap">
            <a:extLst>
              <a:ext uri="{FF2B5EF4-FFF2-40B4-BE49-F238E27FC236}">
                <a16:creationId xmlns:a16="http://schemas.microsoft.com/office/drawing/2014/main" id="{3418EEBC-046E-41B9-B08B-AD2B0D72A8F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88674" y="4201408"/>
            <a:ext cx="593035" cy="593035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6AC5B2AF-698D-48FE-A824-E8E7B80EAC61}"/>
              </a:ext>
            </a:extLst>
          </p:cNvPr>
          <p:cNvSpPr txBox="1"/>
          <p:nvPr/>
        </p:nvSpPr>
        <p:spPr>
          <a:xfrm>
            <a:off x="1081709" y="4315563"/>
            <a:ext cx="296020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Orientador / Cliente</a:t>
            </a:r>
          </a:p>
          <a:p>
            <a:endParaRPr lang="pt-BR" dirty="0"/>
          </a:p>
          <a:p>
            <a:r>
              <a:rPr lang="pt-BR" dirty="0"/>
              <a:t>Carlos Alberto Alves Lemos</a:t>
            </a:r>
          </a:p>
          <a:p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295312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4EE0AE9-93F7-439C-8120-EAC0FA3774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288" y="184665"/>
            <a:ext cx="1591503" cy="161676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EA32E95-652B-483F-8EFF-A26CA167B83F}"/>
              </a:ext>
            </a:extLst>
          </p:cNvPr>
          <p:cNvSpPr txBox="1"/>
          <p:nvPr/>
        </p:nvSpPr>
        <p:spPr>
          <a:xfrm>
            <a:off x="1974572" y="590392"/>
            <a:ext cx="55924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/>
              <a:t>Segurança &amp; Resfriamento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28A703-8DA7-467F-86E8-7BA566B2FD48}"/>
              </a:ext>
            </a:extLst>
          </p:cNvPr>
          <p:cNvSpPr txBox="1"/>
          <p:nvPr/>
        </p:nvSpPr>
        <p:spPr>
          <a:xfrm>
            <a:off x="1974572" y="993047"/>
            <a:ext cx="5592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Segurança: Acesso ao datacenter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3384704-B696-4A02-AEB1-9F037831F121}"/>
              </a:ext>
            </a:extLst>
          </p:cNvPr>
          <p:cNvSpPr/>
          <p:nvPr/>
        </p:nvSpPr>
        <p:spPr>
          <a:xfrm>
            <a:off x="1363110" y="1997314"/>
            <a:ext cx="4559990" cy="38164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PT" b="1" dirty="0"/>
              <a:t>Segurança Física &amp; lógica</a:t>
            </a:r>
          </a:p>
          <a:p>
            <a:r>
              <a:rPr lang="pt-PT" sz="1600" dirty="0"/>
              <a:t>Para acessar um Datacenter, deve-se ter acesso por algum desses meios: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600" dirty="0"/>
              <a:t>Algo que a pessoa sabe: senha ou código.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600" dirty="0"/>
              <a:t>Algo que a pessoa seja: Reconhecimento facial e/ou biometria.</a:t>
            </a:r>
          </a:p>
          <a:p>
            <a:endParaRPr lang="pt-PT" sz="1600" dirty="0"/>
          </a:p>
          <a:p>
            <a:r>
              <a:rPr lang="pt-PT" sz="1600" dirty="0"/>
              <a:t>Uma segurança física deve sempre se preocupar com o monitoramento visual do acesso tanto externo, quanto interno por meio de câmeras de vigilância ou sistema de CFTV para registro visual, além de imposição de trancas para o acesso, sendo ela por reconhecimento facial, código, digital, voz, credenciais ou outras opções disponíveis de mercado.</a:t>
            </a:r>
            <a:endParaRPr lang="pt-BR" sz="1600" dirty="0"/>
          </a:p>
        </p:txBody>
      </p:sp>
      <p:pic>
        <p:nvPicPr>
          <p:cNvPr id="10" name="Graphic 9" descr="Employee badge">
            <a:extLst>
              <a:ext uri="{FF2B5EF4-FFF2-40B4-BE49-F238E27FC236}">
                <a16:creationId xmlns:a16="http://schemas.microsoft.com/office/drawing/2014/main" id="{DCF53B4B-AAA5-4F58-B612-5FB1C7384D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2542" y="1997314"/>
            <a:ext cx="630568" cy="63056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FAEAF8F-EC1C-4AD8-BA07-4F767CC247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63341" y="1997314"/>
            <a:ext cx="2009775" cy="13811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115FAFE-9E52-4A59-9A22-D1E11B8471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66877" y="2687876"/>
            <a:ext cx="1724025" cy="16573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EF022D5-C6F1-4ADC-9781-B98CD95FF1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60469" y="3756025"/>
            <a:ext cx="1106352" cy="238204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B261C68-AC3A-45B7-AB0C-341293D2CAE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90830" y="4582346"/>
            <a:ext cx="996815" cy="1555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0975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4EE0AE9-93F7-439C-8120-EAC0FA3774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288" y="184665"/>
            <a:ext cx="1591503" cy="161676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EA32E95-652B-483F-8EFF-A26CA167B83F}"/>
              </a:ext>
            </a:extLst>
          </p:cNvPr>
          <p:cNvSpPr txBox="1"/>
          <p:nvPr/>
        </p:nvSpPr>
        <p:spPr>
          <a:xfrm>
            <a:off x="1974572" y="590392"/>
            <a:ext cx="55924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/>
              <a:t>Segurança &amp; Resfriamento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28A703-8DA7-467F-86E8-7BA566B2FD48}"/>
              </a:ext>
            </a:extLst>
          </p:cNvPr>
          <p:cNvSpPr txBox="1"/>
          <p:nvPr/>
        </p:nvSpPr>
        <p:spPr>
          <a:xfrm>
            <a:off x="1974572" y="993047"/>
            <a:ext cx="5592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Sistema contra incêndio (datacenter)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DA52C9-F597-49A1-8DDE-7960FFC6947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247627" y="1801430"/>
            <a:ext cx="5760085" cy="439039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D83EA58-3657-4D27-9B66-89EEA8C8C501}"/>
              </a:ext>
            </a:extLst>
          </p:cNvPr>
          <p:cNvSpPr/>
          <p:nvPr/>
        </p:nvSpPr>
        <p:spPr>
          <a:xfrm>
            <a:off x="1363110" y="1997314"/>
            <a:ext cx="4559990" cy="45550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PT" b="1" dirty="0"/>
              <a:t>Sistema contra incêndio (datacenter)</a:t>
            </a:r>
          </a:p>
          <a:p>
            <a:r>
              <a:rPr lang="pt-PT" sz="1600" dirty="0"/>
              <a:t>Para atender as necessidades do projeto, optamos pelo sistema contra incêndio </a:t>
            </a:r>
            <a:r>
              <a:rPr lang="pt-PT" sz="1600" b="1" dirty="0"/>
              <a:t>FM200</a:t>
            </a:r>
            <a:r>
              <a:rPr lang="pt-PT" sz="1600" dirty="0"/>
              <a:t>, o mesmo atende as necessidades da norma </a:t>
            </a:r>
            <a:r>
              <a:rPr lang="pt-BR" sz="1600" b="1" dirty="0"/>
              <a:t>NFPA 2001 </a:t>
            </a:r>
            <a:r>
              <a:rPr lang="pt-BR" sz="1600" dirty="0"/>
              <a:t>onde visa o combate a chamas por meio de um gás inodoro e que não conduz eletricidade.</a:t>
            </a:r>
          </a:p>
          <a:p>
            <a:endParaRPr lang="pt-B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/>
              <a:t>Não deixa resíduos, partículas, água ou materiais corrosivos.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/>
              <a:t>É seguro para uso em ambientes ocupados.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/>
              <a:t>É ideal para ambientes com equipamentos sensíveis.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/>
              <a:t>Pode ser usado para extinguir incêndios de classe A, B e C.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/>
              <a:t>É recomendado para proteger ambientes como data centers, salas de controle, centros cirúrgicos, entre outros.</a:t>
            </a:r>
          </a:p>
          <a:p>
            <a:endParaRPr lang="pt-BR" sz="1600" dirty="0"/>
          </a:p>
        </p:txBody>
      </p:sp>
      <p:pic>
        <p:nvPicPr>
          <p:cNvPr id="10" name="Graphic 9" descr="Fire">
            <a:extLst>
              <a:ext uri="{FF2B5EF4-FFF2-40B4-BE49-F238E27FC236}">
                <a16:creationId xmlns:a16="http://schemas.microsoft.com/office/drawing/2014/main" id="{73119CC3-2BF3-4449-B79C-9F74C46BB1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2542" y="1997314"/>
            <a:ext cx="630568" cy="630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4162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4EE0AE9-93F7-439C-8120-EAC0FA3774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288" y="184665"/>
            <a:ext cx="1591503" cy="161676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EA32E95-652B-483F-8EFF-A26CA167B83F}"/>
              </a:ext>
            </a:extLst>
          </p:cNvPr>
          <p:cNvSpPr txBox="1"/>
          <p:nvPr/>
        </p:nvSpPr>
        <p:spPr>
          <a:xfrm>
            <a:off x="1974572" y="590392"/>
            <a:ext cx="55924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/>
              <a:t>Segurança &amp; Resfriamento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28A703-8DA7-467F-86E8-7BA566B2FD48}"/>
              </a:ext>
            </a:extLst>
          </p:cNvPr>
          <p:cNvSpPr txBox="1"/>
          <p:nvPr/>
        </p:nvSpPr>
        <p:spPr>
          <a:xfrm>
            <a:off x="1974572" y="993047"/>
            <a:ext cx="5592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Sistema contra incêndio (cabeamento)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D83EA58-3657-4D27-9B66-89EEA8C8C501}"/>
              </a:ext>
            </a:extLst>
          </p:cNvPr>
          <p:cNvSpPr/>
          <p:nvPr/>
        </p:nvSpPr>
        <p:spPr>
          <a:xfrm>
            <a:off x="1363110" y="2345657"/>
            <a:ext cx="4559990" cy="3077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PT" b="1" dirty="0"/>
              <a:t>Sistema contra incêndio (cabeamento)</a:t>
            </a:r>
          </a:p>
          <a:p>
            <a:r>
              <a:rPr lang="pt-BR" sz="1600" dirty="0"/>
              <a:t>Como mais uma maneira de redundância contra incêndio, vimos a utilizaçaõ do sistema EZ Path plausível nas paredes em que chegam os cabeamentos no caminho horizontal do datacenter / backhaul. Este sistema protege as salas contra incêndios e fumaças. Ao passar os cabos neste sistema, ele se ajusta corretamente à largura dos cabos e, ao ser exposto a um incêndio, o sistema se expande cobrindo toda a área dos cabos, não permitindo a passagem de fogo ou fumaça ao local sensível</a:t>
            </a:r>
          </a:p>
        </p:txBody>
      </p:sp>
      <p:pic>
        <p:nvPicPr>
          <p:cNvPr id="10" name="Graphic 9" descr="Fire">
            <a:extLst>
              <a:ext uri="{FF2B5EF4-FFF2-40B4-BE49-F238E27FC236}">
                <a16:creationId xmlns:a16="http://schemas.microsoft.com/office/drawing/2014/main" id="{73119CC3-2BF3-4449-B79C-9F74C46BB1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2542" y="2345657"/>
            <a:ext cx="630568" cy="6305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BA21589-4A21-441E-9118-F10CB25BEBAF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7126515" y="3823380"/>
            <a:ext cx="4375013" cy="190976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99C63BF-2023-444C-AC0D-50A18ED139A4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7676750" y="900519"/>
            <a:ext cx="3152140" cy="2677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7768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4EE0AE9-93F7-439C-8120-EAC0FA3774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288" y="184665"/>
            <a:ext cx="1591503" cy="161676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EA32E95-652B-483F-8EFF-A26CA167B83F}"/>
              </a:ext>
            </a:extLst>
          </p:cNvPr>
          <p:cNvSpPr txBox="1"/>
          <p:nvPr/>
        </p:nvSpPr>
        <p:spPr>
          <a:xfrm>
            <a:off x="1974572" y="590392"/>
            <a:ext cx="55924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/>
              <a:t>Segurança &amp; Resfriamento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28A703-8DA7-467F-86E8-7BA566B2FD48}"/>
              </a:ext>
            </a:extLst>
          </p:cNvPr>
          <p:cNvSpPr txBox="1"/>
          <p:nvPr/>
        </p:nvSpPr>
        <p:spPr>
          <a:xfrm>
            <a:off x="1974572" y="993047"/>
            <a:ext cx="5592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Sistema de climatização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D83EA58-3657-4D27-9B66-89EEA8C8C501}"/>
              </a:ext>
            </a:extLst>
          </p:cNvPr>
          <p:cNvSpPr/>
          <p:nvPr/>
        </p:nvSpPr>
        <p:spPr>
          <a:xfrm>
            <a:off x="1363110" y="2447257"/>
            <a:ext cx="455999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PT" b="1" dirty="0"/>
              <a:t>Sistema de climatização</a:t>
            </a:r>
          </a:p>
          <a:p>
            <a:r>
              <a:rPr lang="pt-BR" sz="1600" dirty="0"/>
              <a:t>Como solução para o sistema de climatização, recomendamos o sistema CRACS. Onde o mesmo visa impor saídas de ar gelado diretamente ou abaixo do rack onde ficarão os equipamentos por meio do piso elevado, enquanto o o ar quente que iria subir ou ter sua saída sentido oposto a entrada do ar gelado, seria absorvido pela unidade de ar condicionado para realizar a conversão de temperatura.</a:t>
            </a:r>
          </a:p>
        </p:txBody>
      </p:sp>
      <p:pic>
        <p:nvPicPr>
          <p:cNvPr id="12" name="Graphic 11" descr="Thermometer">
            <a:extLst>
              <a:ext uri="{FF2B5EF4-FFF2-40B4-BE49-F238E27FC236}">
                <a16:creationId xmlns:a16="http://schemas.microsoft.com/office/drawing/2014/main" id="{7C11F33E-5FF9-40B2-B0CE-71D6F88D6E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2543" y="2447257"/>
            <a:ext cx="630567" cy="63056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DD597B7-2393-4352-AFAC-68C12A0F99C9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6553667" y="2312597"/>
            <a:ext cx="5444717" cy="332177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6D1F1FC-6AAF-4628-963C-66E0BEF9D64F}"/>
              </a:ext>
            </a:extLst>
          </p:cNvPr>
          <p:cNvSpPr/>
          <p:nvPr/>
        </p:nvSpPr>
        <p:spPr>
          <a:xfrm>
            <a:off x="6228025" y="563437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spcAft>
                <a:spcPts val="1000"/>
              </a:spcAft>
            </a:pPr>
            <a:r>
              <a:rPr lang="pt-BR" i="1" dirty="0">
                <a:solidFill>
                  <a:srgbClr val="44546A"/>
                </a:solidFill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Exemplo da solução CRACS utilizando do piso suspenso para fluir os ares quentes (setas vermelhas) e frios (setas azuis).</a:t>
            </a:r>
          </a:p>
        </p:txBody>
      </p:sp>
    </p:spTree>
    <p:extLst>
      <p:ext uri="{BB962C8B-B14F-4D97-AF65-F5344CB8AC3E}">
        <p14:creationId xmlns:p14="http://schemas.microsoft.com/office/powerpoint/2010/main" val="24069865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4EE0AE9-93F7-439C-8120-EAC0FA3774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288" y="184665"/>
            <a:ext cx="1591503" cy="161676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EA32E95-652B-483F-8EFF-A26CA167B83F}"/>
              </a:ext>
            </a:extLst>
          </p:cNvPr>
          <p:cNvSpPr txBox="1"/>
          <p:nvPr/>
        </p:nvSpPr>
        <p:spPr>
          <a:xfrm>
            <a:off x="1974572" y="590392"/>
            <a:ext cx="55924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/>
              <a:t>Rede e Insfraestrutura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28A703-8DA7-467F-86E8-7BA566B2FD48}"/>
              </a:ext>
            </a:extLst>
          </p:cNvPr>
          <p:cNvSpPr txBox="1"/>
          <p:nvPr/>
        </p:nvSpPr>
        <p:spPr>
          <a:xfrm>
            <a:off x="1974572" y="993047"/>
            <a:ext cx="5592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Estrutura geral</a:t>
            </a:r>
          </a:p>
        </p:txBody>
      </p:sp>
      <p:pic>
        <p:nvPicPr>
          <p:cNvPr id="7" name="image79.jpeg">
            <a:extLst>
              <a:ext uri="{FF2B5EF4-FFF2-40B4-BE49-F238E27FC236}">
                <a16:creationId xmlns:a16="http://schemas.microsoft.com/office/drawing/2014/main" id="{95AE767F-956C-4B98-ABD3-D940BDDBF050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2056447"/>
            <a:ext cx="12192000" cy="421116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FB55511-CA0F-4C11-824F-3690E8B3D6ED}"/>
              </a:ext>
            </a:extLst>
          </p:cNvPr>
          <p:cNvSpPr txBox="1"/>
          <p:nvPr/>
        </p:nvSpPr>
        <p:spPr>
          <a:xfrm>
            <a:off x="4333461" y="6337327"/>
            <a:ext cx="4054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Diagrama de rede geral, topologia estrela</a:t>
            </a:r>
          </a:p>
        </p:txBody>
      </p:sp>
    </p:spTree>
    <p:extLst>
      <p:ext uri="{BB962C8B-B14F-4D97-AF65-F5344CB8AC3E}">
        <p14:creationId xmlns:p14="http://schemas.microsoft.com/office/powerpoint/2010/main" val="41521464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4EE0AE9-93F7-439C-8120-EAC0FA3774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288" y="184665"/>
            <a:ext cx="1591503" cy="161676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EA32E95-652B-483F-8EFF-A26CA167B83F}"/>
              </a:ext>
            </a:extLst>
          </p:cNvPr>
          <p:cNvSpPr txBox="1"/>
          <p:nvPr/>
        </p:nvSpPr>
        <p:spPr>
          <a:xfrm>
            <a:off x="1974572" y="590392"/>
            <a:ext cx="55924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/>
              <a:t>Rede e Insfraestrutura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28A703-8DA7-467F-86E8-7BA566B2FD48}"/>
              </a:ext>
            </a:extLst>
          </p:cNvPr>
          <p:cNvSpPr txBox="1"/>
          <p:nvPr/>
        </p:nvSpPr>
        <p:spPr>
          <a:xfrm>
            <a:off x="1974572" y="993047"/>
            <a:ext cx="5592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Diagrama de Irradiação e posição dos APs</a:t>
            </a:r>
          </a:p>
        </p:txBody>
      </p:sp>
      <p:pic>
        <p:nvPicPr>
          <p:cNvPr id="5" name="image84.jpeg">
            <a:extLst>
              <a:ext uri="{FF2B5EF4-FFF2-40B4-BE49-F238E27FC236}">
                <a16:creationId xmlns:a16="http://schemas.microsoft.com/office/drawing/2014/main" id="{6646CF48-3D19-4FA5-A9DC-FB0B74527375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123749" y="1801430"/>
            <a:ext cx="5738191" cy="4466178"/>
          </a:xfrm>
          <a:prstGeom prst="rect">
            <a:avLst/>
          </a:prstGeom>
        </p:spPr>
      </p:pic>
      <p:pic>
        <p:nvPicPr>
          <p:cNvPr id="7" name="image85.jpeg">
            <a:extLst>
              <a:ext uri="{FF2B5EF4-FFF2-40B4-BE49-F238E27FC236}">
                <a16:creationId xmlns:a16="http://schemas.microsoft.com/office/drawing/2014/main" id="{9834754A-4C57-435A-8D2F-2559A02B94B7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57810" y="1801430"/>
            <a:ext cx="5765939" cy="446617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E10488D-B915-415D-A0D7-97A8DF7C785A}"/>
              </a:ext>
            </a:extLst>
          </p:cNvPr>
          <p:cNvSpPr txBox="1"/>
          <p:nvPr/>
        </p:nvSpPr>
        <p:spPr>
          <a:xfrm>
            <a:off x="4333461" y="6337327"/>
            <a:ext cx="29593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Predio 1 andar administrativo</a:t>
            </a:r>
          </a:p>
        </p:txBody>
      </p:sp>
    </p:spTree>
    <p:extLst>
      <p:ext uri="{BB962C8B-B14F-4D97-AF65-F5344CB8AC3E}">
        <p14:creationId xmlns:p14="http://schemas.microsoft.com/office/powerpoint/2010/main" val="2312827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4EE0AE9-93F7-439C-8120-EAC0FA3774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288" y="184665"/>
            <a:ext cx="1591503" cy="161676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EA32E95-652B-483F-8EFF-A26CA167B83F}"/>
              </a:ext>
            </a:extLst>
          </p:cNvPr>
          <p:cNvSpPr txBox="1"/>
          <p:nvPr/>
        </p:nvSpPr>
        <p:spPr>
          <a:xfrm>
            <a:off x="1974572" y="590392"/>
            <a:ext cx="55924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/>
              <a:t>Rede e Insfraestrutura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28A703-8DA7-467F-86E8-7BA566B2FD48}"/>
              </a:ext>
            </a:extLst>
          </p:cNvPr>
          <p:cNvSpPr txBox="1"/>
          <p:nvPr/>
        </p:nvSpPr>
        <p:spPr>
          <a:xfrm>
            <a:off x="1974572" y="993047"/>
            <a:ext cx="5592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Diagrama de Irradiação e posição dos APs</a:t>
            </a:r>
          </a:p>
        </p:txBody>
      </p:sp>
      <p:pic>
        <p:nvPicPr>
          <p:cNvPr id="7" name="image86.jpeg">
            <a:extLst>
              <a:ext uri="{FF2B5EF4-FFF2-40B4-BE49-F238E27FC236}">
                <a16:creationId xmlns:a16="http://schemas.microsoft.com/office/drawing/2014/main" id="{6DE44EE7-4A85-4810-A62C-4F24D55A91EB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096001" y="2352881"/>
            <a:ext cx="6096000" cy="313977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A5A5585-6B60-46DA-839D-CC82FEE9CA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2352881"/>
            <a:ext cx="6096000" cy="31397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381515D-424F-4480-AF58-032655BFDDDD}"/>
              </a:ext>
            </a:extLst>
          </p:cNvPr>
          <p:cNvSpPr txBox="1"/>
          <p:nvPr/>
        </p:nvSpPr>
        <p:spPr>
          <a:xfrm>
            <a:off x="5230923" y="6298492"/>
            <a:ext cx="1730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Predio 2 andar 2</a:t>
            </a:r>
          </a:p>
        </p:txBody>
      </p:sp>
    </p:spTree>
    <p:extLst>
      <p:ext uri="{BB962C8B-B14F-4D97-AF65-F5344CB8AC3E}">
        <p14:creationId xmlns:p14="http://schemas.microsoft.com/office/powerpoint/2010/main" val="7497576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4EE0AE9-93F7-439C-8120-EAC0FA3774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288" y="184665"/>
            <a:ext cx="1591503" cy="161676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EA32E95-652B-483F-8EFF-A26CA167B83F}"/>
              </a:ext>
            </a:extLst>
          </p:cNvPr>
          <p:cNvSpPr txBox="1"/>
          <p:nvPr/>
        </p:nvSpPr>
        <p:spPr>
          <a:xfrm>
            <a:off x="1974572" y="590392"/>
            <a:ext cx="55924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/>
              <a:t>Rede e Insfraestrutura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28A703-8DA7-467F-86E8-7BA566B2FD48}"/>
              </a:ext>
            </a:extLst>
          </p:cNvPr>
          <p:cNvSpPr txBox="1"/>
          <p:nvPr/>
        </p:nvSpPr>
        <p:spPr>
          <a:xfrm>
            <a:off x="1974572" y="993047"/>
            <a:ext cx="5592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Diagrama de Irradiação e posição dos APs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7AB0478-004C-4D0B-A059-1B38B64283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2067339"/>
            <a:ext cx="6187503" cy="3511826"/>
          </a:xfrm>
          <a:prstGeom prst="rect">
            <a:avLst/>
          </a:prstGeom>
        </p:spPr>
      </p:pic>
      <p:pic>
        <p:nvPicPr>
          <p:cNvPr id="7" name="image88.jpeg">
            <a:extLst>
              <a:ext uri="{FF2B5EF4-FFF2-40B4-BE49-F238E27FC236}">
                <a16:creationId xmlns:a16="http://schemas.microsoft.com/office/drawing/2014/main" id="{3CBAB235-A99B-4CAA-A82A-CE0DD69BF21D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096000" y="2067339"/>
            <a:ext cx="6096000" cy="351182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CE650C4-34BF-4466-8D17-7CFC834A05D6}"/>
              </a:ext>
            </a:extLst>
          </p:cNvPr>
          <p:cNvSpPr txBox="1"/>
          <p:nvPr/>
        </p:nvSpPr>
        <p:spPr>
          <a:xfrm>
            <a:off x="5230923" y="6298492"/>
            <a:ext cx="2508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Predio 2 andar 1 (térreo)</a:t>
            </a:r>
          </a:p>
        </p:txBody>
      </p:sp>
    </p:spTree>
    <p:extLst>
      <p:ext uri="{BB962C8B-B14F-4D97-AF65-F5344CB8AC3E}">
        <p14:creationId xmlns:p14="http://schemas.microsoft.com/office/powerpoint/2010/main" val="9978756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4EE0AE9-93F7-439C-8120-EAC0FA3774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288" y="184665"/>
            <a:ext cx="1591503" cy="161676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EA32E95-652B-483F-8EFF-A26CA167B83F}"/>
              </a:ext>
            </a:extLst>
          </p:cNvPr>
          <p:cNvSpPr txBox="1"/>
          <p:nvPr/>
        </p:nvSpPr>
        <p:spPr>
          <a:xfrm>
            <a:off x="1974572" y="590392"/>
            <a:ext cx="55924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/>
              <a:t>Rede e Insfraestrutura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28A703-8DA7-467F-86E8-7BA566B2FD48}"/>
              </a:ext>
            </a:extLst>
          </p:cNvPr>
          <p:cNvSpPr txBox="1"/>
          <p:nvPr/>
        </p:nvSpPr>
        <p:spPr>
          <a:xfrm>
            <a:off x="1974572" y="993047"/>
            <a:ext cx="5592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Projeto packet tracer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B6032E-C722-42DF-919F-8B67533447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2086" y="1541186"/>
            <a:ext cx="6758609" cy="501028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BBAEC8D-42BF-4EBE-9359-C1EB80C823DE}"/>
              </a:ext>
            </a:extLst>
          </p:cNvPr>
          <p:cNvSpPr/>
          <p:nvPr/>
        </p:nvSpPr>
        <p:spPr>
          <a:xfrm>
            <a:off x="856838" y="2150005"/>
            <a:ext cx="4239718" cy="38472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/>
              <a:t>Especificações prédio 1</a:t>
            </a:r>
          </a:p>
          <a:p>
            <a:endParaRPr lang="pt-BR" b="1" dirty="0"/>
          </a:p>
          <a:p>
            <a:r>
              <a:rPr lang="pt-BR" sz="1600" dirty="0"/>
              <a:t>Todo o projeto será dividido em Vlan’s onde todos os APs serão ligados a Vlan’s geral de uso (Vlan de aluno), e as máquinas de uso administrativo como computadores de mesa e notebooks deverão ser ligados via cabo com a Vlan administrativa.</a:t>
            </a:r>
          </a:p>
          <a:p>
            <a:endParaRPr lang="pt-BR" sz="1600" dirty="0"/>
          </a:p>
          <a:p>
            <a:r>
              <a:rPr lang="pt-BR" sz="1600" dirty="0"/>
              <a:t>No prédio 1 temos como figura central a utilização de servidores para separar o processamento de informações de cada uma de suas Vlan’s, aplicando suas regras e restrições e fazendo o armazenamento de dados conforme necessário.</a:t>
            </a:r>
          </a:p>
        </p:txBody>
      </p:sp>
      <p:pic>
        <p:nvPicPr>
          <p:cNvPr id="11" name="Graphic 10" descr="Wireless router">
            <a:extLst>
              <a:ext uri="{FF2B5EF4-FFF2-40B4-BE49-F238E27FC236}">
                <a16:creationId xmlns:a16="http://schemas.microsoft.com/office/drawing/2014/main" id="{57214E5D-575C-434E-AF15-B35D45C376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3505" y="2150005"/>
            <a:ext cx="630568" cy="630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08481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4EE0AE9-93F7-439C-8120-EAC0FA3774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288" y="184665"/>
            <a:ext cx="1591503" cy="161676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EA32E95-652B-483F-8EFF-A26CA167B83F}"/>
              </a:ext>
            </a:extLst>
          </p:cNvPr>
          <p:cNvSpPr txBox="1"/>
          <p:nvPr/>
        </p:nvSpPr>
        <p:spPr>
          <a:xfrm>
            <a:off x="1974572" y="590392"/>
            <a:ext cx="55924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/>
              <a:t>Rede e Insfraestrutura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28A703-8DA7-467F-86E8-7BA566B2FD48}"/>
              </a:ext>
            </a:extLst>
          </p:cNvPr>
          <p:cNvSpPr txBox="1"/>
          <p:nvPr/>
        </p:nvSpPr>
        <p:spPr>
          <a:xfrm>
            <a:off x="1974572" y="993047"/>
            <a:ext cx="5592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Projeto packet tracer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BBAEC8D-42BF-4EBE-9359-C1EB80C823DE}"/>
              </a:ext>
            </a:extLst>
          </p:cNvPr>
          <p:cNvSpPr/>
          <p:nvPr/>
        </p:nvSpPr>
        <p:spPr>
          <a:xfrm>
            <a:off x="856838" y="2083745"/>
            <a:ext cx="4239718" cy="45550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/>
              <a:t>Especificações prédio 2 (2 andar)</a:t>
            </a:r>
          </a:p>
          <a:p>
            <a:r>
              <a:rPr lang="pt-BR" sz="1600" dirty="0"/>
              <a:t>Todo o projeto será dividido em Vlan’s onde todos os APs serão ligados a Vlan’s geral de uso (Vlan de aluno), todos os Switchs que serão separados alocados em laboratório de aula, laboratórios e corredores receberão todas as Vlans, e a saída de cada porta será configurada conforme necessidade de uso da seguinte forma:</a:t>
            </a:r>
          </a:p>
          <a:p>
            <a:endParaRPr lang="pt-B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/>
              <a:t>Laboratório de aula: 1 porta com Vlan acadêmica (para o computador do professor) e demais portas para Vlan de alunos.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/>
              <a:t>Laboratório de pesquisa: Todas as portas necessárias para uso em laboratório de pesquisa serão de Vlan de Pesquisa.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/>
              <a:t>Switch de corredor: Poderá ser utilizado para alimentação de diversos laboratórios tendo suas portas definidas para Vlan de Pesquisa.</a:t>
            </a:r>
          </a:p>
        </p:txBody>
      </p:sp>
      <p:pic>
        <p:nvPicPr>
          <p:cNvPr id="11" name="Graphic 10" descr="Wireless router">
            <a:extLst>
              <a:ext uri="{FF2B5EF4-FFF2-40B4-BE49-F238E27FC236}">
                <a16:creationId xmlns:a16="http://schemas.microsoft.com/office/drawing/2014/main" id="{57214E5D-575C-434E-AF15-B35D45C376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3505" y="2083745"/>
            <a:ext cx="630568" cy="63056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0A7742C-D263-4E95-903E-F5C48A4081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4740" y="2150005"/>
            <a:ext cx="6797260" cy="3459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262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4EE0AE9-93F7-439C-8120-EAC0FA3774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288" y="184665"/>
            <a:ext cx="1591503" cy="161676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EA32E95-652B-483F-8EFF-A26CA167B83F}"/>
              </a:ext>
            </a:extLst>
          </p:cNvPr>
          <p:cNvSpPr txBox="1"/>
          <p:nvPr/>
        </p:nvSpPr>
        <p:spPr>
          <a:xfrm>
            <a:off x="1974572" y="590392"/>
            <a:ext cx="55924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/>
              <a:t>Apresentação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28A703-8DA7-467F-86E8-7BA566B2FD48}"/>
              </a:ext>
            </a:extLst>
          </p:cNvPr>
          <p:cNvSpPr txBox="1"/>
          <p:nvPr/>
        </p:nvSpPr>
        <p:spPr>
          <a:xfrm>
            <a:off x="1974572" y="993047"/>
            <a:ext cx="5592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Objetivo - Diagramação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40DBC1E-BA59-4A1D-974D-BB6E8B249E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566" y="2554139"/>
            <a:ext cx="10556867" cy="2940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17535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4EE0AE9-93F7-439C-8120-EAC0FA3774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288" y="184665"/>
            <a:ext cx="1591503" cy="161676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EA32E95-652B-483F-8EFF-A26CA167B83F}"/>
              </a:ext>
            </a:extLst>
          </p:cNvPr>
          <p:cNvSpPr txBox="1"/>
          <p:nvPr/>
        </p:nvSpPr>
        <p:spPr>
          <a:xfrm>
            <a:off x="1974572" y="590392"/>
            <a:ext cx="55924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/>
              <a:t>Rede e Insfraestrutura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28A703-8DA7-467F-86E8-7BA566B2FD48}"/>
              </a:ext>
            </a:extLst>
          </p:cNvPr>
          <p:cNvSpPr txBox="1"/>
          <p:nvPr/>
        </p:nvSpPr>
        <p:spPr>
          <a:xfrm>
            <a:off x="1974572" y="993047"/>
            <a:ext cx="5592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Projeto packet tracer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BBAEC8D-42BF-4EBE-9359-C1EB80C823DE}"/>
              </a:ext>
            </a:extLst>
          </p:cNvPr>
          <p:cNvSpPr/>
          <p:nvPr/>
        </p:nvSpPr>
        <p:spPr>
          <a:xfrm>
            <a:off x="856838" y="2399029"/>
            <a:ext cx="4239718" cy="23391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/>
              <a:t>Especificações prédio 2 (1 andar/ térreo)</a:t>
            </a:r>
          </a:p>
          <a:p>
            <a:r>
              <a:rPr lang="pt-BR" sz="1600" dirty="0"/>
              <a:t>Com metodologia de distribuição de pontos de rede e separação de portas de uso por Vlans semelhante ao projeto no 2º andar, o andar térreo possui as mesmas caracteristicas além de ter o setor de logistica, onde o mesmo possuirá seu Switch próprio com as portas de uso voltado para a Vlan administrativa.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600" dirty="0"/>
          </a:p>
        </p:txBody>
      </p:sp>
      <p:pic>
        <p:nvPicPr>
          <p:cNvPr id="11" name="Graphic 10" descr="Wireless router">
            <a:extLst>
              <a:ext uri="{FF2B5EF4-FFF2-40B4-BE49-F238E27FC236}">
                <a16:creationId xmlns:a16="http://schemas.microsoft.com/office/drawing/2014/main" id="{57214E5D-575C-434E-AF15-B35D45C376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3505" y="2399029"/>
            <a:ext cx="630568" cy="63056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640E711-26A8-4095-A48D-09169D5586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96556" y="2399029"/>
            <a:ext cx="7114464" cy="3073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43397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4EE0AE9-93F7-439C-8120-EAC0FA3774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288" y="184665"/>
            <a:ext cx="1591503" cy="161676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EA32E95-652B-483F-8EFF-A26CA167B83F}"/>
              </a:ext>
            </a:extLst>
          </p:cNvPr>
          <p:cNvSpPr txBox="1"/>
          <p:nvPr/>
        </p:nvSpPr>
        <p:spPr>
          <a:xfrm>
            <a:off x="1974572" y="590392"/>
            <a:ext cx="55924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/>
              <a:t>Solução em nuvem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28A703-8DA7-467F-86E8-7BA566B2FD48}"/>
              </a:ext>
            </a:extLst>
          </p:cNvPr>
          <p:cNvSpPr txBox="1"/>
          <p:nvPr/>
        </p:nvSpPr>
        <p:spPr>
          <a:xfrm>
            <a:off x="1974572" y="993047"/>
            <a:ext cx="5592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Considerações e comparações</a:t>
            </a:r>
          </a:p>
        </p:txBody>
      </p:sp>
      <p:pic>
        <p:nvPicPr>
          <p:cNvPr id="5" name="image106.jpeg">
            <a:extLst>
              <a:ext uri="{FF2B5EF4-FFF2-40B4-BE49-F238E27FC236}">
                <a16:creationId xmlns:a16="http://schemas.microsoft.com/office/drawing/2014/main" id="{FAC8B56D-0D28-40F7-84EE-1836E2168BC2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536207" y="1990981"/>
            <a:ext cx="6655793" cy="406265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8697FC7-D8AE-434F-8416-3AFB65BC968E}"/>
              </a:ext>
            </a:extLst>
          </p:cNvPr>
          <p:cNvSpPr/>
          <p:nvPr/>
        </p:nvSpPr>
        <p:spPr>
          <a:xfrm>
            <a:off x="1015862" y="1924721"/>
            <a:ext cx="4239718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PT" b="1" dirty="0"/>
              <a:t>Como seria em nuvem?</a:t>
            </a:r>
          </a:p>
          <a:p>
            <a:r>
              <a:rPr lang="pt-BR" sz="1600" dirty="0"/>
              <a:t>O projeto sendo implantado em nuvem, teria uma diferença tanto de custos, quanto de organizacional e gerenciamento.</a:t>
            </a:r>
          </a:p>
          <a:p>
            <a:r>
              <a:rPr lang="pt-BR" sz="1600" dirty="0"/>
              <a:t>Utilizando a solução em nuvem de alguma das grandes empresas de tecnologia para o gerenciamento das redes e seus recursos, assim diminuindo os gastos iniciais com equipamentos e infraestrutura geral, mas fazendo-se uso de serviços para atender as necessidades.</a:t>
            </a:r>
          </a:p>
          <a:p>
            <a:endParaRPr lang="pt-BR" sz="1600" dirty="0"/>
          </a:p>
          <a:p>
            <a:r>
              <a:rPr lang="pt-PT" b="1" dirty="0"/>
              <a:t>Contratos e serviços</a:t>
            </a:r>
            <a:endParaRPr lang="pt-BR" dirty="0"/>
          </a:p>
          <a:p>
            <a:r>
              <a:rPr lang="pt-BR" sz="1600" dirty="0"/>
              <a:t>O que seria antes realizada a compra de equipamentos para uso do projeto como servidores, gastos com parte de segurança (fisica e lógica), resfriamento e energia, passa apenas a ser serviços contratados por meio de contratos onde existe uma SLA de disponibilidade de serviço estipulado para uso.</a:t>
            </a:r>
          </a:p>
        </p:txBody>
      </p:sp>
      <p:pic>
        <p:nvPicPr>
          <p:cNvPr id="10" name="Graphic 9" descr="Contract">
            <a:extLst>
              <a:ext uri="{FF2B5EF4-FFF2-40B4-BE49-F238E27FC236}">
                <a16:creationId xmlns:a16="http://schemas.microsoft.com/office/drawing/2014/main" id="{73E64DFB-FEAB-41A0-9FC0-1A66E3AC94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2827" y="4575156"/>
            <a:ext cx="593035" cy="593035"/>
          </a:xfrm>
          <a:prstGeom prst="rect">
            <a:avLst/>
          </a:prstGeom>
        </p:spPr>
      </p:pic>
      <p:pic>
        <p:nvPicPr>
          <p:cNvPr id="3" name="Graphic 2" descr="Cloud">
            <a:extLst>
              <a:ext uri="{FF2B5EF4-FFF2-40B4-BE49-F238E27FC236}">
                <a16:creationId xmlns:a16="http://schemas.microsoft.com/office/drawing/2014/main" id="{36400043-0F12-4348-B1CB-94A35E482E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22827" y="1924721"/>
            <a:ext cx="593035" cy="593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60851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4EE0AE9-93F7-439C-8120-EAC0FA3774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288" y="184665"/>
            <a:ext cx="1591503" cy="161676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EA32E95-652B-483F-8EFF-A26CA167B83F}"/>
              </a:ext>
            </a:extLst>
          </p:cNvPr>
          <p:cNvSpPr txBox="1"/>
          <p:nvPr/>
        </p:nvSpPr>
        <p:spPr>
          <a:xfrm>
            <a:off x="1974572" y="590392"/>
            <a:ext cx="55924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/>
              <a:t>Solução em nuvem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28A703-8DA7-467F-86E8-7BA566B2FD48}"/>
              </a:ext>
            </a:extLst>
          </p:cNvPr>
          <p:cNvSpPr txBox="1"/>
          <p:nvPr/>
        </p:nvSpPr>
        <p:spPr>
          <a:xfrm>
            <a:off x="1974572" y="993047"/>
            <a:ext cx="5592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Contratos de serviços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D7240EA-7A52-4FBF-8AD3-98FE5A4F46A4}"/>
              </a:ext>
            </a:extLst>
          </p:cNvPr>
          <p:cNvSpPr/>
          <p:nvPr/>
        </p:nvSpPr>
        <p:spPr>
          <a:xfrm>
            <a:off x="1015862" y="1924721"/>
            <a:ext cx="4239718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PT" b="1" dirty="0"/>
              <a:t>Serviços como produtos</a:t>
            </a:r>
          </a:p>
          <a:p>
            <a:r>
              <a:rPr lang="pt-BR" sz="1600" dirty="0"/>
              <a:t>Os serviços como produtos que estariamos contratando para realizar a maior parte do nosso projeto de maneira lógica, seria o </a:t>
            </a:r>
            <a:r>
              <a:rPr lang="pt-BR" sz="1600" b="1" dirty="0"/>
              <a:t>IaaS</a:t>
            </a:r>
            <a:r>
              <a:rPr lang="pt-BR" sz="1600" dirty="0"/>
              <a:t> (Infraestrutura como serviço) para termos acessos a máquinas virtuais e gerenciamento de alocação de armazenamento, gerenciamento de servidor e controle de rede para fazermos todo o gerenciamento de Vlans e flexibilidade no uso de recursos de armazenamento e processamento conforme uso, sempre com foco em utilização mínima de recursos de forma a atender a necessidade momentânea e aumento da mesma caso necessário a fim de reduzir os gastos conforme uso.</a:t>
            </a:r>
          </a:p>
          <a:p>
            <a:endParaRPr lang="pt-BR" sz="1600" dirty="0"/>
          </a:p>
          <a:p>
            <a:r>
              <a:rPr lang="pt-BR" sz="1600" dirty="0"/>
              <a:t>Para nosso projeto escolhemos utilizar os serviços prestados pela</a:t>
            </a:r>
            <a:r>
              <a:rPr lang="pt-BR" sz="1600" b="1" dirty="0"/>
              <a:t> Google Cloud Plataform (GCP).</a:t>
            </a:r>
          </a:p>
        </p:txBody>
      </p:sp>
      <p:pic>
        <p:nvPicPr>
          <p:cNvPr id="9" name="Graphic 8" descr="Contract">
            <a:extLst>
              <a:ext uri="{FF2B5EF4-FFF2-40B4-BE49-F238E27FC236}">
                <a16:creationId xmlns:a16="http://schemas.microsoft.com/office/drawing/2014/main" id="{833A6DB3-9558-49A9-BF16-106F489F99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2827" y="1924721"/>
            <a:ext cx="593035" cy="593035"/>
          </a:xfrm>
          <a:prstGeom prst="rect">
            <a:avLst/>
          </a:prstGeom>
        </p:spPr>
      </p:pic>
      <p:pic>
        <p:nvPicPr>
          <p:cNvPr id="10" name="image104.jpeg">
            <a:extLst>
              <a:ext uri="{FF2B5EF4-FFF2-40B4-BE49-F238E27FC236}">
                <a16:creationId xmlns:a16="http://schemas.microsoft.com/office/drawing/2014/main" id="{AAF0B709-BDE0-4F3B-AFFC-0D4FD2BDBFE4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454361" y="590392"/>
            <a:ext cx="6553351" cy="5866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77640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4EE0AE9-93F7-439C-8120-EAC0FA3774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288" y="184665"/>
            <a:ext cx="1591503" cy="161676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EA32E95-652B-483F-8EFF-A26CA167B83F}"/>
              </a:ext>
            </a:extLst>
          </p:cNvPr>
          <p:cNvSpPr txBox="1"/>
          <p:nvPr/>
        </p:nvSpPr>
        <p:spPr>
          <a:xfrm>
            <a:off x="1974572" y="590392"/>
            <a:ext cx="55924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/>
              <a:t>Solução em nuvem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28A703-8DA7-467F-86E8-7BA566B2FD48}"/>
              </a:ext>
            </a:extLst>
          </p:cNvPr>
          <p:cNvSpPr txBox="1"/>
          <p:nvPr/>
        </p:nvSpPr>
        <p:spPr>
          <a:xfrm>
            <a:off x="1974572" y="993047"/>
            <a:ext cx="5592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Custos relativos por serviço</a:t>
            </a:r>
          </a:p>
        </p:txBody>
      </p:sp>
      <p:pic>
        <p:nvPicPr>
          <p:cNvPr id="3" name="Graphic 2" descr="Database">
            <a:extLst>
              <a:ext uri="{FF2B5EF4-FFF2-40B4-BE49-F238E27FC236}">
                <a16:creationId xmlns:a16="http://schemas.microsoft.com/office/drawing/2014/main" id="{E54153C8-DE07-4661-A65C-107E74FBC6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7560" y="1852645"/>
            <a:ext cx="783536" cy="78353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98AAF96-B9F6-4857-A5BE-6D4C810400A4}"/>
              </a:ext>
            </a:extLst>
          </p:cNvPr>
          <p:cNvSpPr txBox="1"/>
          <p:nvPr/>
        </p:nvSpPr>
        <p:spPr>
          <a:xfrm>
            <a:off x="751577" y="2634426"/>
            <a:ext cx="895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Storage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938F4C-D5DE-40E7-AF35-03C03BBEE4BC}"/>
              </a:ext>
            </a:extLst>
          </p:cNvPr>
          <p:cNvSpPr txBox="1"/>
          <p:nvPr/>
        </p:nvSpPr>
        <p:spPr>
          <a:xfrm>
            <a:off x="5780904" y="2634426"/>
            <a:ext cx="1436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Conect / VPN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8FF4408-881F-4173-8440-673BDBC9DB9E}"/>
              </a:ext>
            </a:extLst>
          </p:cNvPr>
          <p:cNvCxnSpPr>
            <a:cxnSpLocks/>
          </p:cNvCxnSpPr>
          <p:nvPr/>
        </p:nvCxnSpPr>
        <p:spPr>
          <a:xfrm>
            <a:off x="2266120" y="1850410"/>
            <a:ext cx="0" cy="45636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52ED8929-D507-46DD-8F7B-E3765D5E62FF}"/>
              </a:ext>
            </a:extLst>
          </p:cNvPr>
          <p:cNvSpPr txBox="1"/>
          <p:nvPr/>
        </p:nvSpPr>
        <p:spPr>
          <a:xfrm>
            <a:off x="240534" y="3004516"/>
            <a:ext cx="168468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/>
              <a:t>Utilizaremos o armazenamento para salvamento de dados relativos a areas de pesquisas e administrativos.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CA818E9-098B-40B4-B1CD-95185B9682DC}"/>
              </a:ext>
            </a:extLst>
          </p:cNvPr>
          <p:cNvSpPr txBox="1"/>
          <p:nvPr/>
        </p:nvSpPr>
        <p:spPr>
          <a:xfrm>
            <a:off x="2607023" y="2987440"/>
            <a:ext cx="204151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/>
              <a:t>O servidores realizarão todo o balanceamento de cargas, assim como a distribuição de Vlan’s e seus tratamentos.</a:t>
            </a:r>
          </a:p>
        </p:txBody>
      </p:sp>
      <p:pic>
        <p:nvPicPr>
          <p:cNvPr id="17" name="image107.jpeg">
            <a:extLst>
              <a:ext uri="{FF2B5EF4-FFF2-40B4-BE49-F238E27FC236}">
                <a16:creationId xmlns:a16="http://schemas.microsoft.com/office/drawing/2014/main" id="{F8D2AB43-8949-43F8-B808-06D4A674EC58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986091" y="590392"/>
            <a:ext cx="3695700" cy="578167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CA38AC6-92DA-4523-9D15-5129AA4C9C46}"/>
              </a:ext>
            </a:extLst>
          </p:cNvPr>
          <p:cNvSpPr txBox="1"/>
          <p:nvPr/>
        </p:nvSpPr>
        <p:spPr>
          <a:xfrm>
            <a:off x="8088383" y="6414052"/>
            <a:ext cx="34911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/>
              <a:t>R$ 10.634,41 mensal, ou R$ 127.612,92 anual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44E4B66-184F-499D-9566-830D6721FF55}"/>
              </a:ext>
            </a:extLst>
          </p:cNvPr>
          <p:cNvCxnSpPr>
            <a:cxnSpLocks/>
          </p:cNvCxnSpPr>
          <p:nvPr/>
        </p:nvCxnSpPr>
        <p:spPr>
          <a:xfrm>
            <a:off x="4989440" y="1857038"/>
            <a:ext cx="0" cy="45636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F9D38629-1309-41E9-A3EF-1AEC7C078A93}"/>
              </a:ext>
            </a:extLst>
          </p:cNvPr>
          <p:cNvSpPr txBox="1"/>
          <p:nvPr/>
        </p:nvSpPr>
        <p:spPr>
          <a:xfrm>
            <a:off x="5467009" y="3035278"/>
            <a:ext cx="204151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/>
              <a:t>As conexões VPN para acesso direto aos servidores e aos bancos de dados para utilização dos recursos deve ser constante de forma que não haja falhas.</a:t>
            </a:r>
          </a:p>
        </p:txBody>
      </p:sp>
      <p:pic>
        <p:nvPicPr>
          <p:cNvPr id="21" name="Graphic 20" descr="Server">
            <a:extLst>
              <a:ext uri="{FF2B5EF4-FFF2-40B4-BE49-F238E27FC236}">
                <a16:creationId xmlns:a16="http://schemas.microsoft.com/office/drawing/2014/main" id="{04FD4DC7-DB34-46C0-ACEB-E3C144375E9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265830" y="1803777"/>
            <a:ext cx="783536" cy="78353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4319F97-687E-40E0-963F-EBAC0E4EC39E}"/>
              </a:ext>
            </a:extLst>
          </p:cNvPr>
          <p:cNvSpPr txBox="1"/>
          <p:nvPr/>
        </p:nvSpPr>
        <p:spPr>
          <a:xfrm>
            <a:off x="3194536" y="2612685"/>
            <a:ext cx="871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Servers</a:t>
            </a:r>
          </a:p>
        </p:txBody>
      </p:sp>
      <p:pic>
        <p:nvPicPr>
          <p:cNvPr id="23" name="Graphic 22" descr="Connected">
            <a:extLst>
              <a:ext uri="{FF2B5EF4-FFF2-40B4-BE49-F238E27FC236}">
                <a16:creationId xmlns:a16="http://schemas.microsoft.com/office/drawing/2014/main" id="{DC9DEEB3-4171-43E8-8736-5A6042C8367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107442" y="1803777"/>
            <a:ext cx="783536" cy="783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51238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4EE0AE9-93F7-439C-8120-EAC0FA3774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288" y="184665"/>
            <a:ext cx="1591503" cy="161676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EA32E95-652B-483F-8EFF-A26CA167B83F}"/>
              </a:ext>
            </a:extLst>
          </p:cNvPr>
          <p:cNvSpPr txBox="1"/>
          <p:nvPr/>
        </p:nvSpPr>
        <p:spPr>
          <a:xfrm>
            <a:off x="1974572" y="590392"/>
            <a:ext cx="55924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/>
              <a:t>TCO (Total Cost of Ownership)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28A703-8DA7-467F-86E8-7BA566B2FD48}"/>
              </a:ext>
            </a:extLst>
          </p:cNvPr>
          <p:cNvSpPr txBox="1"/>
          <p:nvPr/>
        </p:nvSpPr>
        <p:spPr>
          <a:xfrm>
            <a:off x="1974572" y="993047"/>
            <a:ext cx="5592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Antenas (Link de rádio)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0F1EAA-25AB-4176-AA38-E0CC96B32D0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343939" y="1362379"/>
            <a:ext cx="6248400" cy="508635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7DF2E37-C646-4EAF-BEFC-25886FD0AF1E}"/>
              </a:ext>
            </a:extLst>
          </p:cNvPr>
          <p:cNvSpPr/>
          <p:nvPr/>
        </p:nvSpPr>
        <p:spPr>
          <a:xfrm>
            <a:off x="1015862" y="2150005"/>
            <a:ext cx="4178989" cy="38164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PT" b="1" dirty="0"/>
              <a:t>Gastos do link via rádio</a:t>
            </a:r>
          </a:p>
          <a:p>
            <a:r>
              <a:rPr lang="pt-BR" sz="1600" dirty="0"/>
              <a:t>Para realizar a ligação de link via rádio foi utilizado uma seleção de equipamento necessários para realização das conexões de ponto a ponto Sumaré x Mendanha x UERJ-ZO e os valores estimados de mão de obra necessária para a realização dos serviços.</a:t>
            </a:r>
          </a:p>
          <a:p>
            <a:endParaRPr lang="pt-BR" sz="1600" dirty="0"/>
          </a:p>
          <a:p>
            <a:r>
              <a:rPr lang="pt-BR" sz="1600" dirty="0"/>
              <a:t>Iremos considerar que o gasto com a torre de rádio nos pontos do Sumaré e Mendanha serão desconsiderados visto que por lei, a conceção de uma torre de telecomunicação deve ser de uso compartilhado entre prestadoras de serviços.</a:t>
            </a:r>
          </a:p>
          <a:p>
            <a:r>
              <a:rPr lang="pt-BR" sz="1600" dirty="0"/>
              <a:t>Lei nº 13.116 de 20 de abril de 2015</a:t>
            </a:r>
            <a:endParaRPr lang="pt-PT" sz="1600" dirty="0"/>
          </a:p>
        </p:txBody>
      </p:sp>
      <p:pic>
        <p:nvPicPr>
          <p:cNvPr id="3" name="Graphic 2" descr="Coins">
            <a:extLst>
              <a:ext uri="{FF2B5EF4-FFF2-40B4-BE49-F238E27FC236}">
                <a16:creationId xmlns:a16="http://schemas.microsoft.com/office/drawing/2014/main" id="{F5F8F95F-83BE-4252-8557-8ADF14B412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2827" y="2150005"/>
            <a:ext cx="593035" cy="593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32872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4EE0AE9-93F7-439C-8120-EAC0FA3774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288" y="184665"/>
            <a:ext cx="1591503" cy="161676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EA32E95-652B-483F-8EFF-A26CA167B83F}"/>
              </a:ext>
            </a:extLst>
          </p:cNvPr>
          <p:cNvSpPr txBox="1"/>
          <p:nvPr/>
        </p:nvSpPr>
        <p:spPr>
          <a:xfrm>
            <a:off x="1974572" y="590392"/>
            <a:ext cx="55924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/>
              <a:t>TCO (Total Cost of Ownership)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28A703-8DA7-467F-86E8-7BA566B2FD48}"/>
              </a:ext>
            </a:extLst>
          </p:cNvPr>
          <p:cNvSpPr txBox="1"/>
          <p:nvPr/>
        </p:nvSpPr>
        <p:spPr>
          <a:xfrm>
            <a:off x="1974572" y="993047"/>
            <a:ext cx="5592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Equipamentos (Rede interna)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7DF2E37-C646-4EAF-BEFC-25886FD0AF1E}"/>
              </a:ext>
            </a:extLst>
          </p:cNvPr>
          <p:cNvSpPr/>
          <p:nvPr/>
        </p:nvSpPr>
        <p:spPr>
          <a:xfrm>
            <a:off x="1015862" y="2150005"/>
            <a:ext cx="4178989" cy="35702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PT" b="1" dirty="0"/>
              <a:t>Gastos de equipamentos de rede interna</a:t>
            </a:r>
          </a:p>
          <a:p>
            <a:r>
              <a:rPr lang="pt-BR" sz="1600" dirty="0"/>
              <a:t>Para a realização da criação de rede interna, será necessário a utilização de Switchs gerenciáveis, cabos cat6, Access Point, Servidores locais, Computador de uso, Nobreaks e outros itens relativos.</a:t>
            </a:r>
          </a:p>
          <a:p>
            <a:endParaRPr lang="pt-BR" sz="1600" dirty="0"/>
          </a:p>
          <a:p>
            <a:r>
              <a:rPr lang="pt-BR" sz="1600" dirty="0"/>
              <a:t>Lembrando que esta tabela de custos é relativo ao projeto de implantação de rede física local que atenderia a infraestrutura de redes tanto do prédio 1 quando o 2, tendo uma cobertura de rede cabeada e wireless para áreas administrativas, salas de aula, laboratórios de pesquisa, pátio e corredores.</a:t>
            </a:r>
            <a:endParaRPr lang="pt-PT" sz="1600" dirty="0"/>
          </a:p>
        </p:txBody>
      </p:sp>
      <p:pic>
        <p:nvPicPr>
          <p:cNvPr id="3" name="Graphic 2" descr="Coins">
            <a:extLst>
              <a:ext uri="{FF2B5EF4-FFF2-40B4-BE49-F238E27FC236}">
                <a16:creationId xmlns:a16="http://schemas.microsoft.com/office/drawing/2014/main" id="{F5F8F95F-83BE-4252-8557-8ADF14B412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2827" y="2150005"/>
            <a:ext cx="593035" cy="5930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7864E2E-D2C9-4267-A622-84A9272EAD38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5343939" y="990502"/>
            <a:ext cx="6848061" cy="5458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46291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4EE0AE9-93F7-439C-8120-EAC0FA3774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288" y="184665"/>
            <a:ext cx="1591503" cy="161676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EA32E95-652B-483F-8EFF-A26CA167B83F}"/>
              </a:ext>
            </a:extLst>
          </p:cNvPr>
          <p:cNvSpPr txBox="1"/>
          <p:nvPr/>
        </p:nvSpPr>
        <p:spPr>
          <a:xfrm>
            <a:off x="1974572" y="590392"/>
            <a:ext cx="55924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/>
              <a:t>TCO (Total Cost of Ownership)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28A703-8DA7-467F-86E8-7BA566B2FD48}"/>
              </a:ext>
            </a:extLst>
          </p:cNvPr>
          <p:cNvSpPr txBox="1"/>
          <p:nvPr/>
        </p:nvSpPr>
        <p:spPr>
          <a:xfrm>
            <a:off x="1974572" y="993047"/>
            <a:ext cx="5592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Datacenter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7DF2E37-C646-4EAF-BEFC-25886FD0AF1E}"/>
              </a:ext>
            </a:extLst>
          </p:cNvPr>
          <p:cNvSpPr/>
          <p:nvPr/>
        </p:nvSpPr>
        <p:spPr>
          <a:xfrm>
            <a:off x="1015862" y="2150005"/>
            <a:ext cx="4178989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PT" b="1" dirty="0"/>
              <a:t>Gastos de equipamentos em datacenter</a:t>
            </a:r>
          </a:p>
          <a:p>
            <a:endParaRPr lang="pt-BR" sz="1600" dirty="0"/>
          </a:p>
          <a:p>
            <a:r>
              <a:rPr lang="pt-BR" sz="1600" dirty="0"/>
              <a:t>Gastos relacionados diretamente com a montagem e preparação de um datacenter seguro onde esteja de acordo com as normas de segurança contra incêndio e refrigeração para infraestrutura local.</a:t>
            </a:r>
          </a:p>
          <a:p>
            <a:endParaRPr lang="pt-BR" sz="1600" dirty="0"/>
          </a:p>
          <a:p>
            <a:r>
              <a:rPr lang="pt-BR" sz="1600" dirty="0"/>
              <a:t>Lembrando que o datacenter principal se situa no prédio 1, e no prédio 2 estará presente um segundo datacenter de menor porte. Ambos os datacenters realizará a distribuição organizada de rede do prédio em que esteja localizado.</a:t>
            </a:r>
            <a:endParaRPr lang="pt-PT" sz="1600" dirty="0"/>
          </a:p>
        </p:txBody>
      </p:sp>
      <p:pic>
        <p:nvPicPr>
          <p:cNvPr id="3" name="Graphic 2" descr="Coins">
            <a:extLst>
              <a:ext uri="{FF2B5EF4-FFF2-40B4-BE49-F238E27FC236}">
                <a16:creationId xmlns:a16="http://schemas.microsoft.com/office/drawing/2014/main" id="{F5F8F95F-83BE-4252-8557-8ADF14B412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2827" y="2150005"/>
            <a:ext cx="593035" cy="59303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E6B0260-9277-46D2-AA87-ADB110CACA63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5393632" y="990502"/>
            <a:ext cx="6798368" cy="5685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67150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4EE0AE9-93F7-439C-8120-EAC0FA3774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288" y="184665"/>
            <a:ext cx="1591503" cy="161676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EA32E95-652B-483F-8EFF-A26CA167B83F}"/>
              </a:ext>
            </a:extLst>
          </p:cNvPr>
          <p:cNvSpPr txBox="1"/>
          <p:nvPr/>
        </p:nvSpPr>
        <p:spPr>
          <a:xfrm>
            <a:off x="1974572" y="590392"/>
            <a:ext cx="55924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/>
              <a:t>TCO (Total Cost of Ownership)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28A703-8DA7-467F-86E8-7BA566B2FD48}"/>
              </a:ext>
            </a:extLst>
          </p:cNvPr>
          <p:cNvSpPr txBox="1"/>
          <p:nvPr/>
        </p:nvSpPr>
        <p:spPr>
          <a:xfrm>
            <a:off x="1974572" y="993047"/>
            <a:ext cx="5592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Custos totais do projeto On-premise (Local)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7DF2E37-C646-4EAF-BEFC-25886FD0AF1E}"/>
              </a:ext>
            </a:extLst>
          </p:cNvPr>
          <p:cNvSpPr/>
          <p:nvPr/>
        </p:nvSpPr>
        <p:spPr>
          <a:xfrm>
            <a:off x="1015862" y="2150005"/>
            <a:ext cx="4239718" cy="40626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PT" b="1" dirty="0"/>
              <a:t>Gastos totais do projeto</a:t>
            </a:r>
          </a:p>
          <a:p>
            <a:endParaRPr lang="pt-BR" sz="1600" dirty="0"/>
          </a:p>
          <a:p>
            <a:r>
              <a:rPr lang="pt-BR" sz="1600" dirty="0"/>
              <a:t>Somando as grandes contabilidades relacionadas a parte de Antenas, Equipamentos e Datacenters que estão descriminados nos slides anteriores, temos um montante de R$ 336.555,70 para implementação do projeto fora os gastos de manutenção anual eo gerador de energia para sustentação de possíveis falhas energéticas.</a:t>
            </a:r>
          </a:p>
          <a:p>
            <a:endParaRPr lang="pt-BR" sz="1600" dirty="0"/>
          </a:p>
          <a:p>
            <a:r>
              <a:rPr lang="pt-BR" sz="1600" dirty="0"/>
              <a:t>Os gastos anuais para manutenção onde se enquadra profissionais para a realização da manutenção, troca de equipamentos comd efeito, sistemas de incêndio e segurança, o custos giram em aproximadamente </a:t>
            </a:r>
            <a:r>
              <a:rPr lang="pt-BR" sz="1600" b="1" dirty="0"/>
              <a:t>10%</a:t>
            </a:r>
            <a:r>
              <a:rPr lang="pt-BR" sz="1600" dirty="0"/>
              <a:t> do valor do projeto completo anualmente.</a:t>
            </a:r>
          </a:p>
        </p:txBody>
      </p:sp>
      <p:pic>
        <p:nvPicPr>
          <p:cNvPr id="3" name="Graphic 2" descr="Coins">
            <a:extLst>
              <a:ext uri="{FF2B5EF4-FFF2-40B4-BE49-F238E27FC236}">
                <a16:creationId xmlns:a16="http://schemas.microsoft.com/office/drawing/2014/main" id="{F5F8F95F-83BE-4252-8557-8ADF14B412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2827" y="2150005"/>
            <a:ext cx="593035" cy="593035"/>
          </a:xfrm>
          <a:prstGeom prst="rect">
            <a:avLst/>
          </a:prstGeom>
        </p:spPr>
      </p:pic>
      <p:pic>
        <p:nvPicPr>
          <p:cNvPr id="9" name="Graphic 8" descr="Satellite dish">
            <a:extLst>
              <a:ext uri="{FF2B5EF4-FFF2-40B4-BE49-F238E27FC236}">
                <a16:creationId xmlns:a16="http://schemas.microsoft.com/office/drawing/2014/main" id="{C31A9D21-4A38-4D6C-98A2-940A88B475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36421" y="1951224"/>
            <a:ext cx="630568" cy="59303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0F07856-CE28-4A3E-9CCB-53271CD5F790}"/>
              </a:ext>
            </a:extLst>
          </p:cNvPr>
          <p:cNvSpPr/>
          <p:nvPr/>
        </p:nvSpPr>
        <p:spPr>
          <a:xfrm>
            <a:off x="7596749" y="2063075"/>
            <a:ext cx="39271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/>
              <a:t>Antenas:  R$ 41.899,00</a:t>
            </a:r>
            <a:endParaRPr lang="pt-BR" sz="1600" dirty="0"/>
          </a:p>
        </p:txBody>
      </p:sp>
      <p:pic>
        <p:nvPicPr>
          <p:cNvPr id="5" name="Graphic 4" descr="Wireless router">
            <a:extLst>
              <a:ext uri="{FF2B5EF4-FFF2-40B4-BE49-F238E27FC236}">
                <a16:creationId xmlns:a16="http://schemas.microsoft.com/office/drawing/2014/main" id="{83162B42-373E-43F8-A360-2DC8363A072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33657" y="2599651"/>
            <a:ext cx="630568" cy="63056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3543D46-1968-41BC-8F53-B1A8987FCBC9}"/>
              </a:ext>
            </a:extLst>
          </p:cNvPr>
          <p:cNvSpPr/>
          <p:nvPr/>
        </p:nvSpPr>
        <p:spPr>
          <a:xfrm>
            <a:off x="7596749" y="2730269"/>
            <a:ext cx="39271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/>
              <a:t>Equipamentos:  R$ 174.706,70</a:t>
            </a:r>
            <a:endParaRPr lang="pt-BR" sz="1600" dirty="0"/>
          </a:p>
        </p:txBody>
      </p:sp>
      <p:pic>
        <p:nvPicPr>
          <p:cNvPr id="14" name="Graphic 13" descr="Server">
            <a:extLst>
              <a:ext uri="{FF2B5EF4-FFF2-40B4-BE49-F238E27FC236}">
                <a16:creationId xmlns:a16="http://schemas.microsoft.com/office/drawing/2014/main" id="{CE8B252B-A8F3-4C44-ABC6-F27CC448BD6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966181" y="3330317"/>
            <a:ext cx="630568" cy="630568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7DDDA79C-EDC4-4057-80A9-9D7282377901}"/>
              </a:ext>
            </a:extLst>
          </p:cNvPr>
          <p:cNvSpPr/>
          <p:nvPr/>
        </p:nvSpPr>
        <p:spPr>
          <a:xfrm>
            <a:off x="7564225" y="3397463"/>
            <a:ext cx="39271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/>
              <a:t>Datacenter:  R$ 119.950,00</a:t>
            </a:r>
            <a:endParaRPr lang="pt-BR" sz="1600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D071541-515F-41FF-9958-1C5B4A362C8B}"/>
              </a:ext>
            </a:extLst>
          </p:cNvPr>
          <p:cNvCxnSpPr/>
          <p:nvPr/>
        </p:nvCxnSpPr>
        <p:spPr>
          <a:xfrm>
            <a:off x="6933657" y="4081671"/>
            <a:ext cx="399938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Graphic 17" descr="Coins">
            <a:extLst>
              <a:ext uri="{FF2B5EF4-FFF2-40B4-BE49-F238E27FC236}">
                <a16:creationId xmlns:a16="http://schemas.microsoft.com/office/drawing/2014/main" id="{7F7CD2C6-BD75-4138-9E45-A01B3AB41D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66181" y="4209735"/>
            <a:ext cx="593035" cy="593035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345314D1-3A2C-4691-9EF4-E6D38ECADE4B}"/>
              </a:ext>
            </a:extLst>
          </p:cNvPr>
          <p:cNvSpPr/>
          <p:nvPr/>
        </p:nvSpPr>
        <p:spPr>
          <a:xfrm>
            <a:off x="7596749" y="4321586"/>
            <a:ext cx="39271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/>
              <a:t>Subtotal:  R$ 336.555,70</a:t>
            </a:r>
            <a:endParaRPr lang="pt-BR" sz="1600" dirty="0"/>
          </a:p>
        </p:txBody>
      </p:sp>
      <p:pic>
        <p:nvPicPr>
          <p:cNvPr id="21" name="Graphic 20" descr="Full battery">
            <a:extLst>
              <a:ext uri="{FF2B5EF4-FFF2-40B4-BE49-F238E27FC236}">
                <a16:creationId xmlns:a16="http://schemas.microsoft.com/office/drawing/2014/main" id="{86A3CB70-1D68-4191-9CE7-D4A19A02ED5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966181" y="4864787"/>
            <a:ext cx="593035" cy="593035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B6CA2CE4-C60C-40A1-9DD6-7832B564BCEA}"/>
              </a:ext>
            </a:extLst>
          </p:cNvPr>
          <p:cNvSpPr/>
          <p:nvPr/>
        </p:nvSpPr>
        <p:spPr>
          <a:xfrm>
            <a:off x="7559216" y="4971003"/>
            <a:ext cx="39271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/>
              <a:t>Gerador:  R$ 72.599,00</a:t>
            </a:r>
            <a:endParaRPr lang="pt-BR" sz="1600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01A2A9A-333E-46F9-B470-9B1E32D171A0}"/>
              </a:ext>
            </a:extLst>
          </p:cNvPr>
          <p:cNvCxnSpPr/>
          <p:nvPr/>
        </p:nvCxnSpPr>
        <p:spPr>
          <a:xfrm>
            <a:off x="6966181" y="5504204"/>
            <a:ext cx="399938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Graphic 23" descr="Coins">
            <a:extLst>
              <a:ext uri="{FF2B5EF4-FFF2-40B4-BE49-F238E27FC236}">
                <a16:creationId xmlns:a16="http://schemas.microsoft.com/office/drawing/2014/main" id="{04C2D31D-9D05-4BC0-8B64-D4B51A450A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36421" y="5590600"/>
            <a:ext cx="593035" cy="593035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DD53D64-0050-406E-8526-5CDA51717964}"/>
              </a:ext>
            </a:extLst>
          </p:cNvPr>
          <p:cNvSpPr/>
          <p:nvPr/>
        </p:nvSpPr>
        <p:spPr>
          <a:xfrm>
            <a:off x="7566989" y="5702451"/>
            <a:ext cx="39271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/>
              <a:t>Total:  R$ 409.154,70</a:t>
            </a:r>
            <a:endParaRPr lang="pt-BR" sz="1600" dirty="0"/>
          </a:p>
        </p:txBody>
      </p:sp>
    </p:spTree>
    <p:extLst>
      <p:ext uri="{BB962C8B-B14F-4D97-AF65-F5344CB8AC3E}">
        <p14:creationId xmlns:p14="http://schemas.microsoft.com/office/powerpoint/2010/main" val="82541596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4EE0AE9-93F7-439C-8120-EAC0FA3774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288" y="184665"/>
            <a:ext cx="1591503" cy="161676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EA32E95-652B-483F-8EFF-A26CA167B83F}"/>
              </a:ext>
            </a:extLst>
          </p:cNvPr>
          <p:cNvSpPr txBox="1"/>
          <p:nvPr/>
        </p:nvSpPr>
        <p:spPr>
          <a:xfrm>
            <a:off x="1974572" y="590392"/>
            <a:ext cx="55924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/>
              <a:t>TCO (Total Cost of Ownership)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28A703-8DA7-467F-86E8-7BA566B2FD48}"/>
              </a:ext>
            </a:extLst>
          </p:cNvPr>
          <p:cNvSpPr txBox="1"/>
          <p:nvPr/>
        </p:nvSpPr>
        <p:spPr>
          <a:xfrm>
            <a:off x="1974572" y="993047"/>
            <a:ext cx="5592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Custos totais do projeto Cloud (em nuvem)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7DF2E37-C646-4EAF-BEFC-25886FD0AF1E}"/>
              </a:ext>
            </a:extLst>
          </p:cNvPr>
          <p:cNvSpPr/>
          <p:nvPr/>
        </p:nvSpPr>
        <p:spPr>
          <a:xfrm>
            <a:off x="1015862" y="2150005"/>
            <a:ext cx="4239718" cy="35702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PT" b="1" dirty="0"/>
              <a:t>Gastos totais do projeto CLOUD</a:t>
            </a:r>
          </a:p>
          <a:p>
            <a:endParaRPr lang="pt-BR" sz="1600" dirty="0"/>
          </a:p>
          <a:p>
            <a:r>
              <a:rPr lang="pt-BR" sz="1600" dirty="0"/>
              <a:t>Os gastos que teremos ao realizar um projeto em nuvem para toda a parte de redes, assim não precisando ter gastos diretos com a criação de uma infraestrutura para um datacenter e seus equipamentos agregados (servidores, pc para gerenciamento, nobreaks), serão substituidos por assinaturas de serviços para solução de servidores.</a:t>
            </a:r>
          </a:p>
          <a:p>
            <a:endParaRPr lang="pt-BR" sz="1600" dirty="0"/>
          </a:p>
          <a:p>
            <a:r>
              <a:rPr lang="pt-BR" sz="1600" dirty="0"/>
              <a:t>Será mantido os gastos a serem considerados a parte de </a:t>
            </a:r>
            <a:r>
              <a:rPr lang="pt-BR" sz="1600" b="1" dirty="0"/>
              <a:t>10%</a:t>
            </a:r>
            <a:r>
              <a:rPr lang="pt-BR" sz="1600" dirty="0"/>
              <a:t> para reparos de eventuais mal funcionamento de equipamentos anualmente.</a:t>
            </a:r>
          </a:p>
        </p:txBody>
      </p:sp>
      <p:pic>
        <p:nvPicPr>
          <p:cNvPr id="3" name="Graphic 2" descr="Coins">
            <a:extLst>
              <a:ext uri="{FF2B5EF4-FFF2-40B4-BE49-F238E27FC236}">
                <a16:creationId xmlns:a16="http://schemas.microsoft.com/office/drawing/2014/main" id="{F5F8F95F-83BE-4252-8557-8ADF14B412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2827" y="2150005"/>
            <a:ext cx="593035" cy="593035"/>
          </a:xfrm>
          <a:prstGeom prst="rect">
            <a:avLst/>
          </a:prstGeom>
        </p:spPr>
      </p:pic>
      <p:pic>
        <p:nvPicPr>
          <p:cNvPr id="9" name="Graphic 8" descr="Satellite dish">
            <a:extLst>
              <a:ext uri="{FF2B5EF4-FFF2-40B4-BE49-F238E27FC236}">
                <a16:creationId xmlns:a16="http://schemas.microsoft.com/office/drawing/2014/main" id="{C31A9D21-4A38-4D6C-98A2-940A88B475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36421" y="1513905"/>
            <a:ext cx="630568" cy="59303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0F07856-CE28-4A3E-9CCB-53271CD5F790}"/>
              </a:ext>
            </a:extLst>
          </p:cNvPr>
          <p:cNvSpPr/>
          <p:nvPr/>
        </p:nvSpPr>
        <p:spPr>
          <a:xfrm>
            <a:off x="7596749" y="1625756"/>
            <a:ext cx="39271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/>
              <a:t>Antenas:  R$ 41.899,00</a:t>
            </a:r>
            <a:endParaRPr lang="pt-BR" sz="1600" dirty="0"/>
          </a:p>
        </p:txBody>
      </p:sp>
      <p:pic>
        <p:nvPicPr>
          <p:cNvPr id="5" name="Graphic 4" descr="Wireless router">
            <a:extLst>
              <a:ext uri="{FF2B5EF4-FFF2-40B4-BE49-F238E27FC236}">
                <a16:creationId xmlns:a16="http://schemas.microsoft.com/office/drawing/2014/main" id="{83162B42-373E-43F8-A360-2DC8363A072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33657" y="2162332"/>
            <a:ext cx="630568" cy="63056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3543D46-1968-41BC-8F53-B1A8987FCBC9}"/>
              </a:ext>
            </a:extLst>
          </p:cNvPr>
          <p:cNvSpPr/>
          <p:nvPr/>
        </p:nvSpPr>
        <p:spPr>
          <a:xfrm>
            <a:off x="7596749" y="2292950"/>
            <a:ext cx="39271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/>
              <a:t>Equipamentos:  R$ 140.379,70</a:t>
            </a:r>
            <a:endParaRPr lang="pt-BR" sz="1600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D071541-515F-41FF-9958-1C5B4A362C8B}"/>
              </a:ext>
            </a:extLst>
          </p:cNvPr>
          <p:cNvCxnSpPr/>
          <p:nvPr/>
        </p:nvCxnSpPr>
        <p:spPr>
          <a:xfrm>
            <a:off x="6933657" y="2928734"/>
            <a:ext cx="399938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Graphic 17" descr="Coins">
            <a:extLst>
              <a:ext uri="{FF2B5EF4-FFF2-40B4-BE49-F238E27FC236}">
                <a16:creationId xmlns:a16="http://schemas.microsoft.com/office/drawing/2014/main" id="{7F7CD2C6-BD75-4138-9E45-A01B3AB41D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66181" y="3054008"/>
            <a:ext cx="593035" cy="593035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345314D1-3A2C-4691-9EF4-E6D38ECADE4B}"/>
              </a:ext>
            </a:extLst>
          </p:cNvPr>
          <p:cNvSpPr/>
          <p:nvPr/>
        </p:nvSpPr>
        <p:spPr>
          <a:xfrm>
            <a:off x="7596749" y="3165859"/>
            <a:ext cx="39271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/>
              <a:t>Subtotal:  R$ 182.278,70</a:t>
            </a:r>
            <a:endParaRPr lang="pt-BR" sz="1600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3346E78-C47A-4AE1-960A-6F62CF4CE58E}"/>
              </a:ext>
            </a:extLst>
          </p:cNvPr>
          <p:cNvSpPr/>
          <p:nvPr/>
        </p:nvSpPr>
        <p:spPr>
          <a:xfrm>
            <a:off x="8411758" y="1124060"/>
            <a:ext cx="159150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/>
              <a:t>Gastos Iniciais</a:t>
            </a:r>
            <a:endParaRPr lang="pt-BR" sz="16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AD33AB4-2199-48D2-9F4F-5917AA5A6A59}"/>
              </a:ext>
            </a:extLst>
          </p:cNvPr>
          <p:cNvSpPr/>
          <p:nvPr/>
        </p:nvSpPr>
        <p:spPr>
          <a:xfrm>
            <a:off x="7559216" y="4493505"/>
            <a:ext cx="39271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/>
              <a:t>Contratos de serviços:  R$ </a:t>
            </a:r>
            <a:r>
              <a:rPr lang="pt-PT" b="1" dirty="0"/>
              <a:t>127.612,92</a:t>
            </a:r>
            <a:endParaRPr lang="pt-BR" sz="1600" b="1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2B12B44-D88B-4D4B-BD8E-FE11327CD2F2}"/>
              </a:ext>
            </a:extLst>
          </p:cNvPr>
          <p:cNvSpPr/>
          <p:nvPr/>
        </p:nvSpPr>
        <p:spPr>
          <a:xfrm>
            <a:off x="7559216" y="5160699"/>
            <a:ext cx="39271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/>
              <a:t>Reparos de Equip.:  R$ 18.227,87</a:t>
            </a:r>
            <a:endParaRPr lang="pt-BR" sz="1600" dirty="0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CB825BA-868D-4B80-B7F1-A6A042278477}"/>
              </a:ext>
            </a:extLst>
          </p:cNvPr>
          <p:cNvCxnSpPr/>
          <p:nvPr/>
        </p:nvCxnSpPr>
        <p:spPr>
          <a:xfrm>
            <a:off x="6896124" y="5796483"/>
            <a:ext cx="399938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Graphic 31" descr="Coins">
            <a:extLst>
              <a:ext uri="{FF2B5EF4-FFF2-40B4-BE49-F238E27FC236}">
                <a16:creationId xmlns:a16="http://schemas.microsoft.com/office/drawing/2014/main" id="{627C979D-3910-4BDE-B212-FEC643AED1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28648" y="5921757"/>
            <a:ext cx="593035" cy="593035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2B04AED1-D93B-4033-9B64-414A738FA549}"/>
              </a:ext>
            </a:extLst>
          </p:cNvPr>
          <p:cNvSpPr/>
          <p:nvPr/>
        </p:nvSpPr>
        <p:spPr>
          <a:xfrm>
            <a:off x="7559216" y="6033608"/>
            <a:ext cx="39271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/>
              <a:t>Subtotal:  R$ 145.840,79</a:t>
            </a:r>
            <a:endParaRPr lang="pt-BR" sz="160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5269654-A5DE-4C94-A5DB-CC1BBDC35148}"/>
              </a:ext>
            </a:extLst>
          </p:cNvPr>
          <p:cNvSpPr/>
          <p:nvPr/>
        </p:nvSpPr>
        <p:spPr>
          <a:xfrm>
            <a:off x="8374225" y="4018313"/>
            <a:ext cx="159150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/>
              <a:t>Gastos Anuais</a:t>
            </a:r>
            <a:endParaRPr lang="pt-BR" sz="1600" dirty="0"/>
          </a:p>
        </p:txBody>
      </p:sp>
      <p:pic>
        <p:nvPicPr>
          <p:cNvPr id="10" name="Graphic 9" descr="Contract">
            <a:extLst>
              <a:ext uri="{FF2B5EF4-FFF2-40B4-BE49-F238E27FC236}">
                <a16:creationId xmlns:a16="http://schemas.microsoft.com/office/drawing/2014/main" id="{30779605-39E1-45AA-BC9A-3F194525A92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928647" y="4381653"/>
            <a:ext cx="593035" cy="593035"/>
          </a:xfrm>
          <a:prstGeom prst="rect">
            <a:avLst/>
          </a:prstGeom>
        </p:spPr>
      </p:pic>
      <p:pic>
        <p:nvPicPr>
          <p:cNvPr id="16" name="Graphic 15" descr="Gears">
            <a:extLst>
              <a:ext uri="{FF2B5EF4-FFF2-40B4-BE49-F238E27FC236}">
                <a16:creationId xmlns:a16="http://schemas.microsoft.com/office/drawing/2014/main" id="{4B7C9063-B402-4CAD-975A-EFC216D3953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965094" y="5026679"/>
            <a:ext cx="630568" cy="630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26238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4EE0AE9-93F7-439C-8120-EAC0FA3774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288" y="184665"/>
            <a:ext cx="1591503" cy="161676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EA32E95-652B-483F-8EFF-A26CA167B83F}"/>
              </a:ext>
            </a:extLst>
          </p:cNvPr>
          <p:cNvSpPr txBox="1"/>
          <p:nvPr/>
        </p:nvSpPr>
        <p:spPr>
          <a:xfrm>
            <a:off x="1974572" y="590392"/>
            <a:ext cx="55924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/>
              <a:t>Titulo do conteúdo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28A703-8DA7-467F-86E8-7BA566B2FD48}"/>
              </a:ext>
            </a:extLst>
          </p:cNvPr>
          <p:cNvSpPr txBox="1"/>
          <p:nvPr/>
        </p:nvSpPr>
        <p:spPr>
          <a:xfrm>
            <a:off x="1974572" y="993047"/>
            <a:ext cx="5592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Subtitulo do conteudo</a:t>
            </a:r>
          </a:p>
        </p:txBody>
      </p:sp>
    </p:spTree>
    <p:extLst>
      <p:ext uri="{BB962C8B-B14F-4D97-AF65-F5344CB8AC3E}">
        <p14:creationId xmlns:p14="http://schemas.microsoft.com/office/powerpoint/2010/main" val="29969802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4EE0AE9-93F7-439C-8120-EAC0FA3774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288" y="184665"/>
            <a:ext cx="1591503" cy="161676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EA32E95-652B-483F-8EFF-A26CA167B83F}"/>
              </a:ext>
            </a:extLst>
          </p:cNvPr>
          <p:cNvSpPr txBox="1"/>
          <p:nvPr/>
        </p:nvSpPr>
        <p:spPr>
          <a:xfrm>
            <a:off x="1974572" y="590392"/>
            <a:ext cx="55924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/>
              <a:t>Estrutura Analítica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28A703-8DA7-467F-86E8-7BA566B2FD48}"/>
              </a:ext>
            </a:extLst>
          </p:cNvPr>
          <p:cNvSpPr txBox="1"/>
          <p:nvPr/>
        </p:nvSpPr>
        <p:spPr>
          <a:xfrm>
            <a:off x="1974572" y="993047"/>
            <a:ext cx="5592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Organização da rede W-MAN</a:t>
            </a:r>
          </a:p>
        </p:txBody>
      </p:sp>
      <p:pic>
        <p:nvPicPr>
          <p:cNvPr id="7" name="image3.png">
            <a:extLst>
              <a:ext uri="{FF2B5EF4-FFF2-40B4-BE49-F238E27FC236}">
                <a16:creationId xmlns:a16="http://schemas.microsoft.com/office/drawing/2014/main" id="{5E97FCCF-1E50-4B83-AE9C-0A9758ED0745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999835" y="1634932"/>
            <a:ext cx="8032060" cy="4389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8408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4EE0AE9-93F7-439C-8120-EAC0FA3774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288" y="184665"/>
            <a:ext cx="1591503" cy="161676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EA32E95-652B-483F-8EFF-A26CA167B83F}"/>
              </a:ext>
            </a:extLst>
          </p:cNvPr>
          <p:cNvSpPr txBox="1"/>
          <p:nvPr/>
        </p:nvSpPr>
        <p:spPr>
          <a:xfrm>
            <a:off x="1974572" y="590392"/>
            <a:ext cx="55924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/>
              <a:t>Estrutura Analítica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28A703-8DA7-467F-86E8-7BA566B2FD48}"/>
              </a:ext>
            </a:extLst>
          </p:cNvPr>
          <p:cNvSpPr txBox="1"/>
          <p:nvPr/>
        </p:nvSpPr>
        <p:spPr>
          <a:xfrm>
            <a:off x="1974572" y="993047"/>
            <a:ext cx="5592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Organização da rede W-LAN</a:t>
            </a:r>
          </a:p>
        </p:txBody>
      </p:sp>
      <p:pic>
        <p:nvPicPr>
          <p:cNvPr id="5" name="image4.png">
            <a:extLst>
              <a:ext uri="{FF2B5EF4-FFF2-40B4-BE49-F238E27FC236}">
                <a16:creationId xmlns:a16="http://schemas.microsoft.com/office/drawing/2014/main" id="{865B7CCF-83C6-4F65-AB93-AA009821F6AA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75790" y="1881822"/>
            <a:ext cx="9515061" cy="4385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487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4EE0AE9-93F7-439C-8120-EAC0FA3774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288" y="184665"/>
            <a:ext cx="1591503" cy="161676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EA32E95-652B-483F-8EFF-A26CA167B83F}"/>
              </a:ext>
            </a:extLst>
          </p:cNvPr>
          <p:cNvSpPr txBox="1"/>
          <p:nvPr/>
        </p:nvSpPr>
        <p:spPr>
          <a:xfrm>
            <a:off x="1974572" y="590392"/>
            <a:ext cx="55924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/>
              <a:t>Links de rádio frequência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28A703-8DA7-467F-86E8-7BA566B2FD48}"/>
              </a:ext>
            </a:extLst>
          </p:cNvPr>
          <p:cNvSpPr txBox="1"/>
          <p:nvPr/>
        </p:nvSpPr>
        <p:spPr>
          <a:xfrm>
            <a:off x="1974572" y="993047"/>
            <a:ext cx="5592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Sumaré x Mendanha x UERJ-ZO</a:t>
            </a:r>
            <a:endParaRPr lang="pt-BR" dirty="0"/>
          </a:p>
        </p:txBody>
      </p:sp>
      <p:pic>
        <p:nvPicPr>
          <p:cNvPr id="5" name="image34.jpeg">
            <a:extLst>
              <a:ext uri="{FF2B5EF4-FFF2-40B4-BE49-F238E27FC236}">
                <a16:creationId xmlns:a16="http://schemas.microsoft.com/office/drawing/2014/main" id="{82C70DB0-212E-4BF6-9BF3-3DBF5E582925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80039" y="2230754"/>
            <a:ext cx="6123126" cy="3851993"/>
          </a:xfrm>
          <a:prstGeom prst="rect">
            <a:avLst/>
          </a:prstGeom>
        </p:spPr>
      </p:pic>
      <p:pic>
        <p:nvPicPr>
          <p:cNvPr id="7" name="Graphic 6" descr="Target">
            <a:extLst>
              <a:ext uri="{FF2B5EF4-FFF2-40B4-BE49-F238E27FC236}">
                <a16:creationId xmlns:a16="http://schemas.microsoft.com/office/drawing/2014/main" id="{5B37CEFE-71AC-4306-96D3-9DB9612677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66989" y="2281018"/>
            <a:ext cx="593035" cy="593035"/>
          </a:xfrm>
          <a:prstGeom prst="rect">
            <a:avLst/>
          </a:prstGeom>
        </p:spPr>
      </p:pic>
      <p:pic>
        <p:nvPicPr>
          <p:cNvPr id="3" name="Graphic 2" descr="Map with pin">
            <a:extLst>
              <a:ext uri="{FF2B5EF4-FFF2-40B4-BE49-F238E27FC236}">
                <a16:creationId xmlns:a16="http://schemas.microsoft.com/office/drawing/2014/main" id="{D04FE12B-8D36-4D92-8BA4-88D984B7666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566989" y="4244384"/>
            <a:ext cx="593035" cy="59303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FD80FDF-350E-468C-A0E3-728FAFFD9074}"/>
              </a:ext>
            </a:extLst>
          </p:cNvPr>
          <p:cNvSpPr txBox="1"/>
          <p:nvPr/>
        </p:nvSpPr>
        <p:spPr>
          <a:xfrm>
            <a:off x="8343904" y="2230754"/>
            <a:ext cx="3463783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Objetivo</a:t>
            </a:r>
          </a:p>
          <a:p>
            <a:r>
              <a:rPr lang="pt-BR" sz="1600" dirty="0"/>
              <a:t>Realizar uma conexão via rádio entre a torre do Sumaré até a UERJ-ZO utilizando um repetidor passivo na torre de rádio do Mendanha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F0E6640-B7B2-4249-B7AE-4BC61E92F452}"/>
              </a:ext>
            </a:extLst>
          </p:cNvPr>
          <p:cNvSpPr txBox="1"/>
          <p:nvPr/>
        </p:nvSpPr>
        <p:spPr>
          <a:xfrm>
            <a:off x="8343904" y="4244384"/>
            <a:ext cx="3463783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Localizações</a:t>
            </a:r>
          </a:p>
          <a:p>
            <a:r>
              <a:rPr lang="pt-BR" sz="1600" dirty="0"/>
              <a:t>Sumaré – Torre de rádio localizada dentro do parque nacional da Tijuca.</a:t>
            </a:r>
          </a:p>
          <a:p>
            <a:r>
              <a:rPr lang="pt-BR" sz="1600" dirty="0"/>
              <a:t>Mendanha – Torre de rádio localizada no morro do Mendanha.</a:t>
            </a:r>
          </a:p>
          <a:p>
            <a:r>
              <a:rPr lang="pt-BR" sz="1600" dirty="0"/>
              <a:t>UERJ-ZO – Campus universitário localizado no centro de Campo grande </a:t>
            </a:r>
            <a:endParaRPr lang="pt-BR" sz="1600" b="1" dirty="0"/>
          </a:p>
        </p:txBody>
      </p:sp>
    </p:spTree>
    <p:extLst>
      <p:ext uri="{BB962C8B-B14F-4D97-AF65-F5344CB8AC3E}">
        <p14:creationId xmlns:p14="http://schemas.microsoft.com/office/powerpoint/2010/main" val="23694143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4EE0AE9-93F7-439C-8120-EAC0FA3774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288" y="184665"/>
            <a:ext cx="1591503" cy="161676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EA32E95-652B-483F-8EFF-A26CA167B83F}"/>
              </a:ext>
            </a:extLst>
          </p:cNvPr>
          <p:cNvSpPr txBox="1"/>
          <p:nvPr/>
        </p:nvSpPr>
        <p:spPr>
          <a:xfrm>
            <a:off x="1974572" y="590392"/>
            <a:ext cx="55924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/>
              <a:t>Links de rádio frequência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28A703-8DA7-467F-86E8-7BA566B2FD48}"/>
              </a:ext>
            </a:extLst>
          </p:cNvPr>
          <p:cNvSpPr txBox="1"/>
          <p:nvPr/>
        </p:nvSpPr>
        <p:spPr>
          <a:xfrm>
            <a:off x="1974572" y="993047"/>
            <a:ext cx="5592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Link de fibra óptica ligando UERJ-ZO a UFRJ (Fundão)</a:t>
            </a:r>
            <a:endParaRPr lang="pt-BR" dirty="0"/>
          </a:p>
        </p:txBody>
      </p:sp>
      <p:pic>
        <p:nvPicPr>
          <p:cNvPr id="5" name="image34.jpeg">
            <a:extLst>
              <a:ext uri="{FF2B5EF4-FFF2-40B4-BE49-F238E27FC236}">
                <a16:creationId xmlns:a16="http://schemas.microsoft.com/office/drawing/2014/main" id="{82C70DB0-212E-4BF6-9BF3-3DBF5E582925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80039" y="2230754"/>
            <a:ext cx="6123126" cy="3851993"/>
          </a:xfrm>
          <a:prstGeom prst="rect">
            <a:avLst/>
          </a:prstGeom>
        </p:spPr>
      </p:pic>
      <p:pic>
        <p:nvPicPr>
          <p:cNvPr id="7" name="Graphic 6" descr="Target">
            <a:extLst>
              <a:ext uri="{FF2B5EF4-FFF2-40B4-BE49-F238E27FC236}">
                <a16:creationId xmlns:a16="http://schemas.microsoft.com/office/drawing/2014/main" id="{5B37CEFE-71AC-4306-96D3-9DB9612677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66989" y="2281018"/>
            <a:ext cx="593035" cy="59303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FD80FDF-350E-468C-A0E3-728FAFFD9074}"/>
              </a:ext>
            </a:extLst>
          </p:cNvPr>
          <p:cNvSpPr txBox="1"/>
          <p:nvPr/>
        </p:nvSpPr>
        <p:spPr>
          <a:xfrm>
            <a:off x="8343904" y="2230754"/>
            <a:ext cx="3463783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Objetivo</a:t>
            </a:r>
          </a:p>
          <a:p>
            <a:r>
              <a:rPr lang="pt-BR" sz="1600" dirty="0"/>
              <a:t>Realizar uma conexão via fibra óptica ao fundão para ter um link de rede de pesquisa dedicada entre as universidades e com grande velocidade de dados.</a:t>
            </a:r>
          </a:p>
        </p:txBody>
      </p:sp>
      <p:pic>
        <p:nvPicPr>
          <p:cNvPr id="11" name="image47.jpeg">
            <a:extLst>
              <a:ext uri="{FF2B5EF4-FFF2-40B4-BE49-F238E27FC236}">
                <a16:creationId xmlns:a16="http://schemas.microsoft.com/office/drawing/2014/main" id="{4DE34710-562F-4930-8F65-B55997B59631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80038" y="2174680"/>
            <a:ext cx="6123125" cy="3908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8993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4EE0AE9-93F7-439C-8120-EAC0FA3774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288" y="184665"/>
            <a:ext cx="1591503" cy="161676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EA32E95-652B-483F-8EFF-A26CA167B83F}"/>
              </a:ext>
            </a:extLst>
          </p:cNvPr>
          <p:cNvSpPr txBox="1"/>
          <p:nvPr/>
        </p:nvSpPr>
        <p:spPr>
          <a:xfrm>
            <a:off x="1974572" y="590392"/>
            <a:ext cx="55924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/>
              <a:t>Links de rádio frequência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28A703-8DA7-467F-86E8-7BA566B2FD48}"/>
              </a:ext>
            </a:extLst>
          </p:cNvPr>
          <p:cNvSpPr txBox="1"/>
          <p:nvPr/>
        </p:nvSpPr>
        <p:spPr>
          <a:xfrm>
            <a:off x="1974572" y="993047"/>
            <a:ext cx="5592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Torre do Sumaré</a:t>
            </a:r>
            <a:endParaRPr lang="pt-B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D80FDF-350E-468C-A0E3-728FAFFD9074}"/>
              </a:ext>
            </a:extLst>
          </p:cNvPr>
          <p:cNvSpPr txBox="1"/>
          <p:nvPr/>
        </p:nvSpPr>
        <p:spPr>
          <a:xfrm>
            <a:off x="8219984" y="2230754"/>
            <a:ext cx="3463783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Informações gerais</a:t>
            </a:r>
          </a:p>
          <a:p>
            <a:r>
              <a:rPr lang="pt-BR" sz="1600" dirty="0"/>
              <a:t>Com aproximadamente 27 km² e mais de 30 torres que atendem as necessidades de rádio frequência, assim como também sinais de tv instaladas no final dos anos 50, o espaço foi formalizado em 2020.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F0E6640-B7B2-4249-B7AE-4BC61E92F452}"/>
              </a:ext>
            </a:extLst>
          </p:cNvPr>
          <p:cNvSpPr txBox="1"/>
          <p:nvPr/>
        </p:nvSpPr>
        <p:spPr>
          <a:xfrm>
            <a:off x="8219984" y="4244384"/>
            <a:ext cx="3463783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Geografia</a:t>
            </a:r>
          </a:p>
          <a:p>
            <a:r>
              <a:rPr lang="pt-BR" sz="1600" dirty="0"/>
              <a:t>Torre de rádio localizada dentro do parque nacional da Tijuca.</a:t>
            </a:r>
          </a:p>
          <a:p>
            <a:r>
              <a:rPr lang="pt-BR" sz="1600" dirty="0"/>
              <a:t>Com presença de torres de rádio de 165 metros de altura e localizado a aproximadamente 744 metros acima do nível do mar.</a:t>
            </a:r>
          </a:p>
        </p:txBody>
      </p:sp>
      <p:pic>
        <p:nvPicPr>
          <p:cNvPr id="13" name="image24.jpeg">
            <a:extLst>
              <a:ext uri="{FF2B5EF4-FFF2-40B4-BE49-F238E27FC236}">
                <a16:creationId xmlns:a16="http://schemas.microsoft.com/office/drawing/2014/main" id="{7FF017B8-FF1E-4450-9D7A-6AD18E3EC464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73725" y="1966009"/>
            <a:ext cx="4387091" cy="2689136"/>
          </a:xfrm>
          <a:prstGeom prst="rect">
            <a:avLst/>
          </a:prstGeom>
        </p:spPr>
      </p:pic>
      <p:pic>
        <p:nvPicPr>
          <p:cNvPr id="14" name="image23.jpeg">
            <a:extLst>
              <a:ext uri="{FF2B5EF4-FFF2-40B4-BE49-F238E27FC236}">
                <a16:creationId xmlns:a16="http://schemas.microsoft.com/office/drawing/2014/main" id="{48BCF368-1F34-4682-B991-342FC4DCF7DD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523968" y="2941516"/>
            <a:ext cx="3673696" cy="2689136"/>
          </a:xfrm>
          <a:prstGeom prst="rect">
            <a:avLst/>
          </a:prstGeom>
        </p:spPr>
      </p:pic>
      <p:pic>
        <p:nvPicPr>
          <p:cNvPr id="15" name="image25.jpeg">
            <a:extLst>
              <a:ext uri="{FF2B5EF4-FFF2-40B4-BE49-F238E27FC236}">
                <a16:creationId xmlns:a16="http://schemas.microsoft.com/office/drawing/2014/main" id="{80AF05FC-5497-44F3-8852-0460682588B2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43550" y="3716480"/>
            <a:ext cx="3673696" cy="2689136"/>
          </a:xfrm>
          <a:prstGeom prst="rect">
            <a:avLst/>
          </a:prstGeom>
        </p:spPr>
      </p:pic>
      <p:pic>
        <p:nvPicPr>
          <p:cNvPr id="16" name="Graphic 15" descr="Compass">
            <a:extLst>
              <a:ext uri="{FF2B5EF4-FFF2-40B4-BE49-F238E27FC236}">
                <a16:creationId xmlns:a16="http://schemas.microsoft.com/office/drawing/2014/main" id="{523552AE-D73A-45C0-A6B5-9A1CB97EA15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566988" y="4244384"/>
            <a:ext cx="593035" cy="593035"/>
          </a:xfrm>
          <a:prstGeom prst="rect">
            <a:avLst/>
          </a:prstGeom>
        </p:spPr>
      </p:pic>
      <p:pic>
        <p:nvPicPr>
          <p:cNvPr id="18" name="Graphic 17" descr="Information">
            <a:extLst>
              <a:ext uri="{FF2B5EF4-FFF2-40B4-BE49-F238E27FC236}">
                <a16:creationId xmlns:a16="http://schemas.microsoft.com/office/drawing/2014/main" id="{AAF9FAE9-B489-4325-A0DB-B2A462982AE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566988" y="2230754"/>
            <a:ext cx="593035" cy="593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6415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911</TotalTime>
  <Words>3426</Words>
  <Application>Microsoft Office PowerPoint</Application>
  <PresentationFormat>Widescreen</PresentationFormat>
  <Paragraphs>309</Paragraphs>
  <Slides>49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5" baseType="lpstr">
      <vt:lpstr>Yu Mincho</vt:lpstr>
      <vt:lpstr>Arial</vt:lpstr>
      <vt:lpstr>Calibri</vt:lpstr>
      <vt:lpstr>Calibri Light</vt:lpstr>
      <vt:lpstr>Times New Roman</vt:lpstr>
      <vt:lpstr>Office Theme</vt:lpstr>
      <vt:lpstr>Projeto Zona Oeste Conectada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Projeto Zona Oeste Conectada</dc:title>
  <dc:creator>Breno Sales</dc:creator>
  <cp:lastModifiedBy>Breno Sales</cp:lastModifiedBy>
  <cp:revision>68</cp:revision>
  <dcterms:created xsi:type="dcterms:W3CDTF">2024-11-07T01:27:50Z</dcterms:created>
  <dcterms:modified xsi:type="dcterms:W3CDTF">2024-11-11T21:25:26Z</dcterms:modified>
</cp:coreProperties>
</file>